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media/image-1-1.jpg" ContentType="image/jpg"/>
  <Override PartName="/ppt/media/image-12-1.jpg" ContentType="image/jpg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4" r:id="rId25"/>
    <p:sldId id="272" r:id="rId18"/>
    <p:sldId id="273" r:id="rId19"/>
  </p:sldIdLst>
  <p:notesMasterIdLst>
    <p:notesMasterId r:id="rId2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25" Type="http://schemas.openxmlformats.org/officeDocument/2006/relationships/slide" Target="slides/slide19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Ēterā (TX)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33D17A"/>
              </a:solidFill>
              <a:effectLst/>
            </c:spPr>
          </c:dPt>
          <c:dPt>
            <c:idx val="1"/>
            <c:bubble3D val="0"/>
            <c:spPr>
              <a:solidFill>
                <a:srgbClr val="24324D"/>
              </a:solidFill>
              <a:effectLst/>
            </c:spPr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%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Ēterā (36 s)</c:v>
                </c:pt>
                <c:pt idx="1">
                  <c:v>Klusums (3564 s)</c:v>
                </c:pt>
              </c:strCache>
            </c:strRef>
          </c:cat>
          <c:val>
            <c:numRef>
              <c:f>Sheet1!$B$2:$B$3</c:f>
              <c:numCache>
                <c:ptCount val="2"/>
                <c:pt idx="0">
                  <c:v>36</c:v>
                </c:pt>
                <c:pt idx="1">
                  <c:v>3564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legend>
      <c:legendPos val="r"/>
      <c:overlay val="0"/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Mērķis: parādīt, kāpēc LoRa + mesh protokoli ir labs “rezerves sakaru” variants, un ar ko MeshCore atšķiras.
Ievads: pajautā auditorijai — kad pēdējo reizi pazuda zona/“internets”? (pārgājiens, vētra, festivāls).
[Avoti]
- https://m.media-amazon.com/images/I/71X8bANsc6L._AC_.jpg (ierīces foto, izmantots kā ilustrācija)
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Ar šo slaidu parādi būtisko MeshCore arhitektūras ideju: atšķirt “lietotāju ierīces” (companion) no “infrastruktūras” (repeaters/room server).
Tas ir iemesls, kāpēc MeshCore var būt “klusāks” ēterā — mazāk nejaušas retranslācijas.
[Avoti]
- https://www.austinmesh.org/learn/meshcore-vs-meshtastic/ (companion nepārsūta; hop limits līdz 64)
- https://openelab.io/blogs/getting-started/meshtastic-or-meshcore-it-depends-on-your-use-case (room server funkcija)
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Šis ir slaids, kur auditorijai “iekrīt acīs” ierobežojuma mērogs.
Piezīme: 1% = 36 sekundes “laiks ēterā” stundā (vienā apakšjoslā). Tas nav “sūtīšanas reižu skaits”, bet kopējais laiks, ko radio ir ēterā.
[Avoti]
- https://www.thethingsnetwork.org/docs/lorawan/regional-limitations-of-rf-use/ (EU apakšjoslas un duty-cycle piemēri)
- https://www.actility.com/lorawan-eu863-870-mhz-band/ (EU863-870 apakšjoslas tabula)
- https://en.minewsemi.com/blog/understanding-lora-frequency-bands (1% = 36 s/h skaidrojums)
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Šeit vari parādīt reālu ierīci, ja ir līdzi.
Interesants fakts: bieži vien antena un novietojums dod vairāk nekā “jaudīgāka plate”.
[Avoti]
- https://m.media-amazon.com/images/I/71X8bANsc6L._AC_.jpg (ierīces foto, ilustrācijai)
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Šeit vari “piesaistīt” auditoriju: izvēlies 2–3 piemērus, kas konkrētajai grupai ir aktuāli.
[Avoti]
- https://meshcore.co.uk/ (MeshCore lietojuma scenāriju piemēri)
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Neesi pārlieku tehnisks. Uzsver principu: šifrēšana ir liels pluss, bet radio vidē vienmēr pastāv novērošanas iespējas.
[Avoti]
- https://meshcore.co.uk/ (uzsver “secure text based communications”)
- https://apps.apple.com/it/app/meshcore/id6742354151 (app apraksts: “simple, secure, off-grid”)
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Šo slaidu vari pasniegt ar humoru, bet doma ir nopietna.
Ja auditorijā ir radioamatieri — ieminies, ka “ētera kultūra” ir sena tēma.
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Ja plāno demonstrāciju: paņem 2 ierīces, iestati tās vienā kanālā, un nosūti 2–3 ziņas.
Ja auditorija ir tehniskāka, vari parādīt Web Flasher un “region” iestatījumu nozīmi.
[Avoti]
- https://flasher.meshcore.co.uk/ (Web Flasher piezīmes par “Companion Radio” un PIN)
- https://apps.apple.com/it/app/meshcore/id6742354151 (lietotnes pamatsoļi: pair, name, radio settings)
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Ja cilvēki jauc “LoRa” ar “LoRaWAN”, šis slaids palīdz noenkurot: LoRaWAN ir centrēts ap gateway/serveri, bet MeshCore/Meshtastic ir peer‑to‑peer/mesh pieeja.
[Avoti]
- https://meshcore.co.uk/ (Wiki/Apps/Map/Web Flasher)
- https://github.com/meshcore-dev/MeshCore (projekta repo)
- https://www.austinmesh.org/learn/meshcore-vs-meshtastic/ (salīdzinājums)
- https://www.thethingsnetwork.org/docs/lorawan/regional-limitations-of-rf-use/ (EU sub-bands)
- https://www.actility.com/lorawan-eu863-870-mhz-band/ (EU sub-bands)
- https://commons.wikimedia.org/wiki/File:Architecture_lorawan.svg (LoRaWAN arhitektūras attēls)
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Noslēgumā:
- Atgādini 3 “enkurus”: LoRa = radio; mesh = daudzmezglu pārsūtīšana; MeshCore = konkrēta sistēma ar repetitoru pieeju.
- Piedāvā mini-demo vai uzdot “mājasdarbu”: uzlikt 2 ierīces un nosūtīt 5 ziņas dažādās vietās.
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Šeit ir vietējais (LV) aktivitātes skats, ko uztur MeshLog.</a:t>
            </a:r>
          </a:p>
          <a:p>
            <a:r>
              <a:t>Parādi QR kodu un aicini auditoriju atvērt saiti telefonā.</a:t>
            </a:r>
          </a:p>
          <a:p>
            <a:r>
              <a:t>Ko pateikt:</a:t>
            </a:r>
          </a:p>
          <a:p>
            <a:r>
              <a:t>• Šī lapa rāda tīkla aktivitāti/jaunus kontaktus laika gaitā.</a:t>
            </a:r>
          </a:p>
          <a:p>
            <a:r>
              <a:t>• Tas ļauj redzēt, ka tīkls Latvijā ir “dzīvs” un aug.</a:t>
            </a:r>
          </a:p>
          <a:p>
            <a:r>
              <a:t>• Praktiski: ja mēģini uzstādīt savu ierīci, vari ātri pārbaudīt, vai tā parādās tīklā.</a:t>
            </a:r>
          </a:p>
          <a:p/>
          <a:p>
            <a:r>
              <a:t>Saite: https://anrijs.lv/meshlog/timeline.php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Šis ir “kāpēc vispār” slaids. Uzsver: LoRa/mesh nav “internets”, bet ir stabils variants īsām ziņām, kad viss pārējais klibo.
Interesants fakts: bieži vien krīt nevis tehnoloģija, bet kapacitāte (festivālos) — un tad īsziņas pa radio var būt vienīgais, kas strādā.
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LoRa nav “platforma”, bet radio modulācija (fiziskais slānis). Tāpēc virs LoRa var uzbūvēt dažādas sistēmas: LoRaWAN (vārti + serveris) vai mesh (mezgli pārsūta ziņas savā starpā).
[Avoti]
- https://en.wikipedia.org/wiki/LoRa (pamatjēdzieni par LoRa PHY)
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Svarīgi nolikt gaidas pareizi: LoRa ir kā ļoti izturīga “īso ziņu” līnija. Ja cilvēks sagaida bildes un balss ziņas — vilšanās garantēta.
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Šis ir “kāpēc tālu?” slaids.
Viegla analoģija: ja troksnī mēģini saklausīt vienu toņu pīkstienu — grūti. Ja dzirdi raksturīgu “čivināšanas” rakstu, to atpazīt vieglāk.
[Avoti]
- https://www.frugalprototype.com/wp-content/uploads/2016/08/an1200.22.pdf (Semtech AN1200.22, CSS pamati)
- https://en.wikipedia.org/wiki/LoRa (spreading factor un laiks ēterā ideja)
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Šeit ir svarīgi atšķirt “mārketingu/rekordus” no ikdienas.
Tipiskās distances literatūrā bieži min ap 5 km pilsētā un ~15 km laukos, bet tas var būt gan mazāk, gan vairāk.
[Avoti]
- https://www.mdpi.com/2079-9292/12/13/2952 (min 5 km urbānā un 15 km lauku vide kā “spec” piemērs)
- https://www.thethingsnetwork.org/article/lorawan-world-record-broken-twice-in-single-experiment-1 (832 km LoRaWAN rekords)
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Uz šī slaida parādi “intuīciju”: mesh ir kā cilvēku ķēde, kas pārnodod lapiņu tālāk.
Svarīgi: dažādos protokolos atšķiras, KURI mezgli pārsūta (piem., MeshCore bieži izmanto atsevišķus repetitorus).
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Neuzstādi “karu” starp projektiem. Mērķis: saprast, ka tās ir dažādas optimizācijas.
Galvenais, ko auditorijai atcerēties:
- Meshtastic: vieglāk iesākt, biežāk “ad‑hoc”.
- MeshCore: vairāk orientēts uz infrastruktūru (repetitori) un efektivitāti.
[Avoti]
- https://www.austinmesh.org/learn/meshcore-vs-meshtastic/ (hop limits; “companion” nepārsūta; telemetrijas pieeja)
- https://openelab.io/blogs/getting-started/meshtastic-or-meshcore-it-depends-on-your-use-case (room server vs store-and-forward pieminējums)
- https://seeklogo.com/images/M/meshtastic-logo-396D2B3B6F-seeklogo.com.png (Meshtastic logo)
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Šeit “fokusējam kameru” uz MeshCore.
Vienkāršs stāsts:
- Telefons runā ar radio pa Bluetooth.
- Radio runā ar citiem radio pa LoRa.
- Repetitori var izplest tīklu tālāk.
[Avoti]
- https://meshcore.co.uk/ (MeshCore definīcija un pielietojumi)
- https://github.com/meshcore-dev/MeshCore (MeshCore kā C++ maršrutēšanas bibliotēka)
- https://meshcore.nz/ (lietotnes ekrānattēls)
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chart" Target="..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image" Target="../media/image-12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notesSlide" Target="../notesSlides/notesSlide19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320"/>
          </a:solidFill>
          <a:ln w="12700">
            <a:solidFill>
              <a:srgbClr val="0B1320"/>
            </a:solidFill>
            <a:prstDash val="solid"/>
          </a:ln>
        </p:spPr>
        <p:txBody>
          <a:bodyPr/>
          <a:p/>
        </p:txBody>
      </p:sp>
      <p:pic>
        <p:nvPicPr>
          <p:cNvPr id="3" name="Image 0" descr="/mnt/data/lora_meshcore_assets/heltec_board.jpg">    </p:cNvPr>
          <p:cNvPicPr>
            <a:picLocks noChangeAspect="1"/>
          </p:cNvPicPr>
          <p:nvPr/>
        </p:nvPicPr>
        <p:blipFill>
          <a:blip r:embed="rId1">
            <a:alphaModFix amt="90000"/>
          </a:blip>
          <a:srcRect l="7376" r="7376" t="0" b="0"/>
          <a:stretch/>
        </p:blipFill>
        <p:spPr>
          <a:xfrm>
            <a:off x="6492240" y="182880"/>
            <a:ext cx="5669280" cy="630936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6492240" y="0"/>
            <a:ext cx="5699455" cy="6858000"/>
          </a:xfrm>
          <a:prstGeom prst="rect">
            <a:avLst/>
          </a:prstGeom>
          <a:solidFill>
            <a:srgbClr val="0B1320">
              <a:alpha val="65000"/>
            </a:srgbClr>
          </a:solidFill>
          <a:ln w="12700">
            <a:solidFill>
              <a:srgbClr val="0B1320">
                <a:alpha val="0"/>
              </a:srgbClr>
            </a:solidFill>
            <a:prstDash val="solid"/>
          </a:ln>
        </p:spPr>
        <p:txBody>
          <a:bodyPr/>
          <a:p/>
        </p:txBody>
      </p:sp>
      <p:sp>
        <p:nvSpPr>
          <p:cNvPr id="5" name="Text 2"/>
          <p:cNvSpPr/>
          <p:nvPr/>
        </p:nvSpPr>
        <p:spPr>
          <a:xfrm>
            <a:off x="502920" y="1371600"/>
            <a:ext cx="60350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LoRa un MeshCore</a:t>
            </a:r>
            <a:endParaRPr lang="en-US" sz="5400" dirty="0"/>
          </a:p>
        </p:txBody>
      </p:sp>
      <p:sp>
        <p:nvSpPr>
          <p:cNvPr id="6" name="Text 3"/>
          <p:cNvSpPr/>
          <p:nvPr/>
        </p:nvSpPr>
        <p:spPr>
          <a:xfrm>
            <a:off x="502920" y="2423160"/>
            <a:ext cx="6035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B9C2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Ziņas bez interneta — praktisks ievads</a:t>
            </a:r>
            <a:endParaRPr lang="en-US" sz="2400" dirty="0"/>
          </a:p>
        </p:txBody>
      </p:sp>
      <p:sp>
        <p:nvSpPr>
          <p:cNvPr id="7" name="Shape 4"/>
          <p:cNvSpPr/>
          <p:nvPr/>
        </p:nvSpPr>
        <p:spPr>
          <a:xfrm>
            <a:off x="502920" y="3246120"/>
            <a:ext cx="3200400" cy="411480"/>
          </a:xfrm>
          <a:prstGeom prst="roundRect">
            <a:avLst/>
          </a:prstGeom>
          <a:solidFill>
            <a:srgbClr val="121B2D"/>
          </a:solidFill>
          <a:ln w="12700">
            <a:solidFill>
              <a:srgbClr val="33D17A"/>
            </a:solidFill>
            <a:prstDash val="solid"/>
          </a:ln>
        </p:spPr>
        <p:txBody>
          <a:bodyPr/>
          <a:p/>
        </p:txBody>
      </p:sp>
      <p:sp>
        <p:nvSpPr>
          <p:cNvPr id="8" name="Text 5"/>
          <p:cNvSpPr/>
          <p:nvPr/>
        </p:nvSpPr>
        <p:spPr>
          <a:xfrm>
            <a:off x="685800" y="3337560"/>
            <a:ext cx="28346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3D1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Iesācējiem • ~60 min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502920" y="5074920"/>
            <a:ext cx="5852160" cy="1234440"/>
          </a:xfrm>
          <a:prstGeom prst="roundRect">
            <a:avLst/>
          </a:prstGeom>
          <a:solidFill>
            <a:srgbClr val="121B2D"/>
          </a:solidFill>
          <a:ln w="12700">
            <a:solidFill>
              <a:srgbClr val="121B2D"/>
            </a:solidFill>
            <a:prstDash val="solid"/>
          </a:ln>
          <a:effectLst>
            <a:outerShdw sx="100000" sy="100000" kx="0" ky="0" algn="bl" rotWithShape="0" blurRad="76200" dist="25400" dir="27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10" name="Text 7"/>
          <p:cNvSpPr/>
          <p:nvPr/>
        </p:nvSpPr>
        <p:spPr>
          <a:xfrm>
            <a:off x="822960" y="5257800"/>
            <a:ext cx="5486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Interesants fakts: kāpēc 1% noteikums nozīmē, ka šeit nav WhatsApp ātruma 🙂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320"/>
          </a:solidFill>
          <a:ln w="12700">
            <a:solidFill>
              <a:srgbClr val="0B1320"/>
            </a:solidFill>
            <a:prstDash val="solid"/>
          </a:ln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121B2D"/>
          </a:solidFill>
          <a:ln w="12700">
            <a:solidFill>
              <a:srgbClr val="121B2D"/>
            </a:solidFill>
            <a:prstDash val="solid"/>
          </a:ln>
        </p:spPr>
        <p:txBody>
          <a:bodyPr/>
          <a:p/>
        </p:txBody>
      </p:sp>
      <p:sp>
        <p:nvSpPr>
          <p:cNvPr id="4" name="Text 2"/>
          <p:cNvSpPr/>
          <p:nvPr/>
        </p:nvSpPr>
        <p:spPr>
          <a:xfrm>
            <a:off x="502920" y="109728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Kā darbojas MeshCore (vienkāršota shēma)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0" y="493776"/>
            <a:ext cx="12191695" cy="27432"/>
          </a:xfrm>
          <a:prstGeom prst="rect">
            <a:avLst/>
          </a:prstGeom>
          <a:solidFill>
            <a:srgbClr val="33D17A"/>
          </a:solidFill>
          <a:ln w="12700">
            <a:solidFill>
              <a:srgbClr val="33D17A"/>
            </a:solidFill>
            <a:prstDash val="solid"/>
          </a:ln>
        </p:spPr>
        <p:txBody>
          <a:bodyPr/>
          <a:p/>
        </p:txBody>
      </p:sp>
      <p:sp>
        <p:nvSpPr>
          <p:cNvPr id="6" name="Text 4"/>
          <p:cNvSpPr/>
          <p:nvPr/>
        </p:nvSpPr>
        <p:spPr>
          <a:xfrm>
            <a:off x="502920" y="91440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B9C2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Telefons ⇄ Bluetooth ⇄ Companion ⇄ LoRa ⇄ Repeater(s) ⇄ LoRa ⇄ Companion ⇄ Telefons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502920" y="1600200"/>
            <a:ext cx="11185855" cy="4343400"/>
          </a:xfrm>
          <a:prstGeom prst="roundRect">
            <a:avLst/>
          </a:prstGeom>
          <a:solidFill>
            <a:srgbClr val="121B2D"/>
          </a:solidFill>
          <a:ln w="12700">
            <a:solidFill>
              <a:srgbClr val="121B2D"/>
            </a:solidFill>
            <a:prstDash val="solid"/>
          </a:ln>
          <a:effectLst>
            <a:outerShdw sx="100000" sy="100000" kx="0" ky="0" algn="bl" rotWithShape="0" blurRad="50800" dist="15240" dir="270000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8" name="Shape 6"/>
          <p:cNvSpPr/>
          <p:nvPr/>
        </p:nvSpPr>
        <p:spPr>
          <a:xfrm>
            <a:off x="914400" y="2423160"/>
            <a:ext cx="1325880" cy="2331720"/>
          </a:xfrm>
          <a:prstGeom prst="roundRect">
            <a:avLst/>
          </a:prstGeom>
          <a:solidFill>
            <a:srgbClr val="0B1320"/>
          </a:solidFill>
          <a:ln w="12700">
            <a:solidFill>
              <a:srgbClr val="B9C2D0"/>
            </a:solidFill>
            <a:prstDash val="solid"/>
          </a:ln>
        </p:spPr>
        <p:txBody>
          <a:bodyPr/>
          <a:p/>
        </p:txBody>
      </p:sp>
      <p:sp>
        <p:nvSpPr>
          <p:cNvPr id="9" name="Text 7"/>
          <p:cNvSpPr/>
          <p:nvPr/>
        </p:nvSpPr>
        <p:spPr>
          <a:xfrm>
            <a:off x="685800" y="4892040"/>
            <a:ext cx="1783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Telefons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10058400" y="2423160"/>
            <a:ext cx="1325880" cy="2331720"/>
          </a:xfrm>
          <a:prstGeom prst="roundRect">
            <a:avLst/>
          </a:prstGeom>
          <a:solidFill>
            <a:srgbClr val="0B1320"/>
          </a:solidFill>
          <a:ln w="12700">
            <a:solidFill>
              <a:srgbClr val="B9C2D0"/>
            </a:solidFill>
            <a:prstDash val="solid"/>
          </a:ln>
        </p:spPr>
        <p:txBody>
          <a:bodyPr/>
          <a:p/>
        </p:txBody>
      </p:sp>
      <p:sp>
        <p:nvSpPr>
          <p:cNvPr id="11" name="Text 9"/>
          <p:cNvSpPr/>
          <p:nvPr/>
        </p:nvSpPr>
        <p:spPr>
          <a:xfrm>
            <a:off x="9829800" y="4892040"/>
            <a:ext cx="1783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Telefons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834640" y="2697480"/>
            <a:ext cx="1554480" cy="1783080"/>
          </a:xfrm>
          <a:prstGeom prst="roundRect">
            <a:avLst/>
          </a:prstGeom>
          <a:solidFill>
            <a:srgbClr val="33D17A">
              <a:alpha val="85000"/>
            </a:srgbClr>
          </a:solidFill>
          <a:ln w="12700">
            <a:solidFill>
              <a:srgbClr val="33D17A"/>
            </a:solidFill>
            <a:prstDash val="solid"/>
          </a:ln>
        </p:spPr>
        <p:txBody>
          <a:bodyPr/>
          <a:p/>
        </p:txBody>
      </p:sp>
      <p:sp>
        <p:nvSpPr>
          <p:cNvPr id="13" name="Text 11"/>
          <p:cNvSpPr/>
          <p:nvPr/>
        </p:nvSpPr>
        <p:spPr>
          <a:xfrm>
            <a:off x="2834640" y="2404872"/>
            <a:ext cx="1554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Companion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7818120" y="2697480"/>
            <a:ext cx="1554480" cy="1783080"/>
          </a:xfrm>
          <a:prstGeom prst="roundRect">
            <a:avLst/>
          </a:prstGeom>
          <a:solidFill>
            <a:srgbClr val="33D17A">
              <a:alpha val="85000"/>
            </a:srgbClr>
          </a:solidFill>
          <a:ln w="12700">
            <a:solidFill>
              <a:srgbClr val="33D17A"/>
            </a:solidFill>
            <a:prstDash val="solid"/>
          </a:ln>
        </p:spPr>
        <p:txBody>
          <a:bodyPr/>
          <a:p/>
        </p:txBody>
      </p:sp>
      <p:sp>
        <p:nvSpPr>
          <p:cNvPr id="15" name="Text 13"/>
          <p:cNvSpPr/>
          <p:nvPr/>
        </p:nvSpPr>
        <p:spPr>
          <a:xfrm>
            <a:off x="7818120" y="2404872"/>
            <a:ext cx="1554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Companion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892040" y="2788920"/>
            <a:ext cx="2423160" cy="1828800"/>
          </a:xfrm>
          <a:prstGeom prst="hexagon">
            <a:avLst/>
          </a:prstGeom>
          <a:solidFill>
            <a:srgbClr val="4EA8FF">
              <a:alpha val="85000"/>
            </a:srgbClr>
          </a:solidFill>
          <a:ln w="12700">
            <a:solidFill>
              <a:srgbClr val="4EA8FF"/>
            </a:solidFill>
            <a:prstDash val="solid"/>
          </a:ln>
          <a:effectLst>
            <a:outerShdw sx="100000" sy="100000" kx="0" ky="0" algn="bl" rotWithShape="0" blurRad="38100" dist="12700" dir="2700000">
              <a:srgbClr val="000000">
                <a:alpha val="18000"/>
              </a:srgbClr>
            </a:outerShdw>
          </a:effectLst>
        </p:spPr>
        <p:txBody>
          <a:bodyPr/>
          <a:p/>
        </p:txBody>
      </p:sp>
      <p:sp>
        <p:nvSpPr>
          <p:cNvPr id="17" name="Text 15"/>
          <p:cNvSpPr/>
          <p:nvPr/>
        </p:nvSpPr>
        <p:spPr>
          <a:xfrm>
            <a:off x="4892040" y="2395728"/>
            <a:ext cx="2423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Repeater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2331720" y="3520440"/>
            <a:ext cx="502920" cy="0"/>
          </a:xfrm>
          <a:prstGeom prst="line">
            <a:avLst/>
          </a:prstGeom>
          <a:noFill/>
          <a:ln w="25400">
            <a:solidFill>
              <a:srgbClr val="B9C2D0"/>
            </a:solidFill>
            <a:prstDash val="solid"/>
          </a:ln>
        </p:spPr>
        <p:txBody>
          <a:bodyPr/>
          <a:p/>
        </p:txBody>
      </p:sp>
      <p:sp>
        <p:nvSpPr>
          <p:cNvPr id="19" name="Shape 17"/>
          <p:cNvSpPr/>
          <p:nvPr/>
        </p:nvSpPr>
        <p:spPr>
          <a:xfrm>
            <a:off x="4389120" y="3520440"/>
            <a:ext cx="502920" cy="0"/>
          </a:xfrm>
          <a:prstGeom prst="line">
            <a:avLst/>
          </a:prstGeom>
          <a:noFill/>
          <a:ln w="25400">
            <a:solidFill>
              <a:srgbClr val="33D17A"/>
            </a:solidFill>
            <a:prstDash val="solid"/>
          </a:ln>
        </p:spPr>
        <p:txBody>
          <a:bodyPr/>
          <a:p/>
        </p:txBody>
      </p:sp>
      <p:sp>
        <p:nvSpPr>
          <p:cNvPr id="20" name="Shape 18"/>
          <p:cNvSpPr/>
          <p:nvPr/>
        </p:nvSpPr>
        <p:spPr>
          <a:xfrm>
            <a:off x="7315200" y="3520440"/>
            <a:ext cx="502920" cy="0"/>
          </a:xfrm>
          <a:prstGeom prst="line">
            <a:avLst/>
          </a:prstGeom>
          <a:noFill/>
          <a:ln w="25400">
            <a:solidFill>
              <a:srgbClr val="33D17A"/>
            </a:solidFill>
            <a:prstDash val="solid"/>
          </a:ln>
        </p:spPr>
        <p:txBody>
          <a:bodyPr/>
          <a:p/>
        </p:txBody>
      </p:sp>
      <p:sp>
        <p:nvSpPr>
          <p:cNvPr id="21" name="Shape 19"/>
          <p:cNvSpPr/>
          <p:nvPr/>
        </p:nvSpPr>
        <p:spPr>
          <a:xfrm>
            <a:off x="9372600" y="3520440"/>
            <a:ext cx="685800" cy="0"/>
          </a:xfrm>
          <a:prstGeom prst="line">
            <a:avLst/>
          </a:prstGeom>
          <a:noFill/>
          <a:ln w="25400">
            <a:solidFill>
              <a:srgbClr val="B9C2D0"/>
            </a:solidFill>
            <a:prstDash val="solid"/>
          </a:ln>
        </p:spPr>
        <p:txBody>
          <a:bodyPr/>
          <a:p/>
        </p:txBody>
      </p:sp>
      <p:sp>
        <p:nvSpPr>
          <p:cNvPr id="22" name="Shape 20"/>
          <p:cNvSpPr/>
          <p:nvPr/>
        </p:nvSpPr>
        <p:spPr>
          <a:xfrm>
            <a:off x="4983480" y="5074920"/>
            <a:ext cx="2240280" cy="777240"/>
          </a:xfrm>
          <a:prstGeom prst="roundRect">
            <a:avLst/>
          </a:prstGeom>
          <a:solidFill>
            <a:srgbClr val="0B1320"/>
          </a:solidFill>
          <a:ln w="12700">
            <a:solidFill>
              <a:srgbClr val="33D17A"/>
            </a:solidFill>
            <a:prstDash val="solid"/>
          </a:ln>
        </p:spPr>
        <p:txBody>
          <a:bodyPr/>
          <a:p/>
        </p:txBody>
      </p:sp>
      <p:sp>
        <p:nvSpPr>
          <p:cNvPr id="23" name="Text 21"/>
          <p:cNvSpPr/>
          <p:nvPr/>
        </p:nvSpPr>
        <p:spPr>
          <a:xfrm>
            <a:off x="4846320" y="4800600"/>
            <a:ext cx="2514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B9C2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Room server (“ziņojumu dēlis”)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6080760" y="5074920"/>
            <a:ext cx="0" cy="-274320"/>
          </a:xfrm>
          <a:prstGeom prst="line">
            <a:avLst/>
          </a:prstGeom>
          <a:noFill/>
          <a:ln w="25400">
            <a:solidFill>
              <a:srgbClr val="B9C2D0"/>
            </a:solidFill>
            <a:prstDash val="solid"/>
          </a:ln>
        </p:spPr>
        <p:txBody>
          <a:bodyPr/>
          <a:p/>
        </p:txBody>
      </p:sp>
      <p:sp>
        <p:nvSpPr>
          <p:cNvPr id="25" name="Shape 23"/>
          <p:cNvSpPr/>
          <p:nvPr/>
        </p:nvSpPr>
        <p:spPr>
          <a:xfrm>
            <a:off x="502920" y="6172200"/>
            <a:ext cx="11185855" cy="594360"/>
          </a:xfrm>
          <a:prstGeom prst="roundRect">
            <a:avLst/>
          </a:prstGeom>
          <a:solidFill>
            <a:srgbClr val="0B1320"/>
          </a:solidFill>
          <a:ln w="12700">
            <a:solidFill>
              <a:srgbClr val="4EA8FF"/>
            </a:solidFill>
            <a:prstDash val="solid"/>
          </a:ln>
        </p:spPr>
        <p:txBody>
          <a:bodyPr/>
          <a:p/>
        </p:txBody>
      </p:sp>
      <p:sp>
        <p:nvSpPr>
          <p:cNvPr id="26" name="Text 24"/>
          <p:cNvSpPr/>
          <p:nvPr/>
        </p:nvSpPr>
        <p:spPr>
          <a:xfrm>
            <a:off x="731520" y="6309360"/>
            <a:ext cx="107286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t>Svarīgi: MeshCore “companion” ierīces parasti nepārsūta ziņas — pārsūta repetitori.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320"/>
          </a:solidFill>
          <a:ln w="12700">
            <a:solidFill>
              <a:srgbClr val="0B1320"/>
            </a:solidFill>
            <a:prstDash val="solid"/>
          </a:ln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121B2D"/>
          </a:solidFill>
          <a:ln w="12700">
            <a:solidFill>
              <a:srgbClr val="121B2D"/>
            </a:solidFill>
            <a:prstDash val="solid"/>
          </a:ln>
        </p:spPr>
        <p:txBody>
          <a:bodyPr/>
          <a:p/>
        </p:txBody>
      </p:sp>
      <p:sp>
        <p:nvSpPr>
          <p:cNvPr id="4" name="Text 2"/>
          <p:cNvSpPr/>
          <p:nvPr/>
        </p:nvSpPr>
        <p:spPr>
          <a:xfrm>
            <a:off x="502920" y="109728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Interesants fakts: “1% no stundas = 36 sekundes”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0" y="493776"/>
            <a:ext cx="12191695" cy="27432"/>
          </a:xfrm>
          <a:prstGeom prst="rect">
            <a:avLst/>
          </a:prstGeom>
          <a:solidFill>
            <a:srgbClr val="33D17A"/>
          </a:solidFill>
          <a:ln w="12700">
            <a:solidFill>
              <a:srgbClr val="33D17A"/>
            </a:solidFill>
            <a:prstDash val="solid"/>
          </a:ln>
        </p:spPr>
        <p:txBody>
          <a:bodyPr/>
          <a:p/>
        </p:txBody>
      </p:sp>
      <p:sp>
        <p:nvSpPr>
          <p:cNvPr id="6" name="Text 4"/>
          <p:cNvSpPr/>
          <p:nvPr/>
        </p:nvSpPr>
        <p:spPr>
          <a:xfrm>
            <a:off x="502920" y="91440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B9C2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Eiropas 868 MHz joslā bieži ir duty‑cycle ierobežojumi.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502920" y="132588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B9C2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 nozīmē: tu VARI sūtīt, bet tev jābūt “kultūrai” — īsi, reti, saprātīgi.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502920" y="1920240"/>
            <a:ext cx="5458968" cy="411480"/>
          </a:xfrm>
          <a:prstGeom prst="roundRect">
            <a:avLst/>
          </a:prstGeom>
          <a:solidFill>
            <a:srgbClr val="121B2D"/>
          </a:solidFill>
          <a:ln w="12700">
            <a:solidFill>
              <a:srgbClr val="33D17A"/>
            </a:solidFill>
            <a:prstDash val="solid"/>
          </a:ln>
        </p:spPr>
        <p:txBody>
          <a:bodyPr/>
          <a:p/>
        </p:txBody>
      </p:sp>
      <p:sp>
        <p:nvSpPr>
          <p:cNvPr id="9" name="Text 7"/>
          <p:cNvSpPr/>
          <p:nvPr/>
        </p:nvSpPr>
        <p:spPr>
          <a:xfrm>
            <a:off x="685800" y="2011680"/>
            <a:ext cx="509320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3D1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Vizualizācija vienai ierīcei (1 stunda)</a:t>
            </a:r>
            <a:endParaRPr lang="en-US" sz="1400" dirty="0"/>
          </a:p>
        </p:txBody>
      </p:sp>
      <p:graphicFrame>
        <p:nvGraphicFramePr>
          <p:cNvPr id="10" name="Chart 0" descr=""/>
          <p:cNvGraphicFramePr/>
          <p:nvPr/>
        </p:nvGraphicFramePr>
        <p:xfrm>
          <a:off x="502920" y="2514600"/>
          <a:ext cx="4937760" cy="37490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11" name="Shape 8"/>
          <p:cNvSpPr/>
          <p:nvPr/>
        </p:nvSpPr>
        <p:spPr>
          <a:xfrm>
            <a:off x="5669280" y="2377440"/>
            <a:ext cx="5989320" cy="3977640"/>
          </a:xfrm>
          <a:prstGeom prst="roundRect">
            <a:avLst/>
          </a:prstGeom>
          <a:solidFill>
            <a:srgbClr val="121B2D"/>
          </a:solidFill>
          <a:ln w="12700">
            <a:solidFill>
              <a:srgbClr val="121B2D"/>
            </a:solidFill>
            <a:prstDash val="solid"/>
          </a:ln>
          <a:effectLst>
            <a:outerShdw sx="100000" sy="100000" kx="0" ky="0" algn="bl" rotWithShape="0" blurRad="50800" dist="15240" dir="2700000">
              <a:srgbClr val="000000">
                <a:alpha val="22000"/>
              </a:srgbClr>
            </a:outerShdw>
          </a:effectLst>
        </p:spPr>
        <p:txBody>
          <a:bodyPr/>
          <a:p/>
        </p:txBody>
      </p:sp>
      <p:sp>
        <p:nvSpPr>
          <p:cNvPr id="12" name="Text 9"/>
          <p:cNvSpPr/>
          <p:nvPr/>
        </p:nvSpPr>
        <p:spPr>
          <a:xfrm>
            <a:off x="5897880" y="2606040"/>
            <a:ext cx="5577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Tipiski ETSI apakšjoslu piemēri (EU868)</a:t>
            </a:r>
            <a:endParaRPr lang="en-US" sz="1600" dirty="0"/>
          </a:p>
        </p:txBody>
      </p:sp>
      <p:sp>
        <p:nvSpPr>
          <p:cNvPr id="13" name="Text 10"/>
          <p:cNvSpPr/>
          <p:nvPr/>
        </p:nvSpPr>
        <p:spPr>
          <a:xfrm>
            <a:off x="5897880" y="2971800"/>
            <a:ext cx="55778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B9C2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868.0–868.6 MHz: 1% duty cycle (≈36 s/h)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B9C2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869.4–869.65 MHz: 10% duty cycle (≈6 min/h)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B9C2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Maks. jauda un noteikumi atkarīgi no apakšjoslas</a:t>
            </a:r>
            <a:endParaRPr lang="en-US" sz="1600" dirty="0"/>
          </a:p>
        </p:txBody>
      </p:sp>
      <p:sp>
        <p:nvSpPr>
          <p:cNvPr id="14" name="Shape 11"/>
          <p:cNvSpPr/>
          <p:nvPr/>
        </p:nvSpPr>
        <p:spPr>
          <a:xfrm>
            <a:off x="5897880" y="4343400"/>
            <a:ext cx="5577840" cy="1783080"/>
          </a:xfrm>
          <a:prstGeom prst="roundRect">
            <a:avLst/>
          </a:prstGeom>
          <a:solidFill>
            <a:srgbClr val="0B1320"/>
          </a:solidFill>
          <a:ln w="12700">
            <a:solidFill>
              <a:srgbClr val="4EA8FF"/>
            </a:solidFill>
            <a:prstDash val="solid"/>
          </a:ln>
        </p:spPr>
        <p:txBody>
          <a:bodyPr/>
          <a:p/>
        </p:txBody>
      </p:sp>
      <p:sp>
        <p:nvSpPr>
          <p:cNvPr id="15" name="Text 12"/>
          <p:cNvSpPr/>
          <p:nvPr/>
        </p:nvSpPr>
        <p:spPr>
          <a:xfrm>
            <a:off x="6126480" y="4507992"/>
            <a:ext cx="5303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EA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Praktiskais secinājums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6126480" y="4800600"/>
            <a:ext cx="530352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 gribi “čatot”, labāk izbūvē repetitoru un lieto īsas ziņas. Citādi tu aizņem ēteru gan sev, gan citiem.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320"/>
          </a:solidFill>
          <a:ln w="12700">
            <a:solidFill>
              <a:srgbClr val="0B1320"/>
            </a:solidFill>
            <a:prstDash val="solid"/>
          </a:ln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121B2D"/>
          </a:solidFill>
          <a:ln w="12700">
            <a:solidFill>
              <a:srgbClr val="121B2D"/>
            </a:solidFill>
            <a:prstDash val="solid"/>
          </a:ln>
        </p:spPr>
        <p:txBody>
          <a:bodyPr/>
          <a:p/>
        </p:txBody>
      </p:sp>
      <p:sp>
        <p:nvSpPr>
          <p:cNvPr id="4" name="Text 2"/>
          <p:cNvSpPr/>
          <p:nvPr/>
        </p:nvSpPr>
        <p:spPr>
          <a:xfrm>
            <a:off x="502920" y="109728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 vajag praksē (minimums)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0" y="493776"/>
            <a:ext cx="12191695" cy="27432"/>
          </a:xfrm>
          <a:prstGeom prst="rect">
            <a:avLst/>
          </a:prstGeom>
          <a:solidFill>
            <a:srgbClr val="33D17A"/>
          </a:solidFill>
          <a:ln w="12700">
            <a:solidFill>
              <a:srgbClr val="33D17A"/>
            </a:solidFill>
            <a:prstDash val="solid"/>
          </a:ln>
        </p:spPr>
        <p:txBody>
          <a:bodyPr/>
          <a:p/>
        </p:txBody>
      </p:sp>
      <p:sp>
        <p:nvSpPr>
          <p:cNvPr id="6" name="Text 4"/>
          <p:cNvSpPr/>
          <p:nvPr/>
        </p:nvSpPr>
        <p:spPr>
          <a:xfrm>
            <a:off x="502920" y="91440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t>Lai sāktu: 2 radioierīces + 2 telefoni (vai 1 telefons + 2 radioierīces)</a:t>
            </a:r>
          </a:p>
        </p:txBody>
      </p:sp>
      <p:sp>
        <p:nvSpPr>
          <p:cNvPr id="7" name="Shape 5"/>
          <p:cNvSpPr/>
          <p:nvPr/>
        </p:nvSpPr>
        <p:spPr>
          <a:xfrm>
            <a:off x="502920" y="1691640"/>
            <a:ext cx="2130552" cy="411480"/>
          </a:xfrm>
          <a:prstGeom prst="roundRect">
            <a:avLst/>
          </a:prstGeom>
          <a:solidFill>
            <a:srgbClr val="121B2D"/>
          </a:solidFill>
          <a:ln w="12700">
            <a:solidFill>
              <a:srgbClr val="33D17A"/>
            </a:solidFill>
            <a:prstDash val="solid"/>
          </a:ln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685800" y="1783080"/>
            <a:ext cx="176479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3D1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Komponentes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02920" y="2240280"/>
            <a:ext cx="6492240" cy="16845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t>LoRa ierīce ar Bluetooth (companion)</a:t>
            </a:r>
          </a:p>
          <a:p>
            <a:r>
              <a:t>Viedtālrunis ar MeshCore lietotni</a:t>
            </a:r>
          </a:p>
          <a:p>
            <a:r>
              <a:t>Antena (bieži dod lielāko pārsteiguma efektu)</a:t>
            </a:r>
          </a:p>
          <a:p>
            <a:r>
              <a:t>Powerbank / barošana (īpaši repetitoram)</a:t>
            </a:r>
          </a:p>
        </p:txBody>
      </p:sp>
      <p:sp>
        <p:nvSpPr>
          <p:cNvPr id="10" name="Shape 8"/>
          <p:cNvSpPr/>
          <p:nvPr/>
        </p:nvSpPr>
        <p:spPr>
          <a:xfrm>
            <a:off x="7680960" y="1691640"/>
            <a:ext cx="4114800" cy="50749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121B2D"/>
            </a:solidFill>
            <a:prstDash val="solid"/>
          </a:ln>
          <a:effectLst>
            <a:outerShdw sx="100000" sy="100000" kx="0" ky="0" algn="bl" rotWithShape="0" blurRad="50800" dist="15240" dir="2700000">
              <a:srgbClr val="000000">
                <a:alpha val="22000"/>
              </a:srgbClr>
            </a:outerShdw>
          </a:effectLst>
        </p:spPr>
        <p:txBody>
          <a:bodyPr/>
          <a:p/>
        </p:txBody>
      </p:sp>
      <p:pic>
        <p:nvPicPr>
          <p:cNvPr id="11" name="Image 0" descr="/mnt/data/lora_meshcore_assets/heltec_board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18120" y="2110123"/>
            <a:ext cx="3840480" cy="3643595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7818120" y="6080760"/>
            <a:ext cx="3840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B9C2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Piemērs: neliela LoRa plāksne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B9C2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(ar ekrānu + BLE)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320"/>
          </a:solidFill>
          <a:ln w="12700">
            <a:solidFill>
              <a:srgbClr val="0B1320"/>
            </a:solidFill>
            <a:prstDash val="solid"/>
          </a:ln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121B2D"/>
          </a:solidFill>
          <a:ln w="12700">
            <a:solidFill>
              <a:srgbClr val="121B2D"/>
            </a:solidFill>
            <a:prstDash val="solid"/>
          </a:ln>
        </p:spPr>
        <p:txBody>
          <a:bodyPr/>
          <a:p/>
        </p:txBody>
      </p:sp>
      <p:sp>
        <p:nvSpPr>
          <p:cNvPr id="4" name="Text 2"/>
          <p:cNvSpPr/>
          <p:nvPr/>
        </p:nvSpPr>
        <p:spPr>
          <a:xfrm>
            <a:off x="502920" y="109728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 tas ir noderīgi?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0" y="493776"/>
            <a:ext cx="12191695" cy="27432"/>
          </a:xfrm>
          <a:prstGeom prst="rect">
            <a:avLst/>
          </a:prstGeom>
          <a:solidFill>
            <a:srgbClr val="33D17A"/>
          </a:solidFill>
          <a:ln w="12700">
            <a:solidFill>
              <a:srgbClr val="33D17A"/>
            </a:solidFill>
            <a:prstDash val="solid"/>
          </a:ln>
        </p:spPr>
        <p:txBody>
          <a:bodyPr/>
          <a:p/>
        </p:txBody>
      </p:sp>
      <p:sp>
        <p:nvSpPr>
          <p:cNvPr id="6" name="Text 4"/>
          <p:cNvSpPr/>
          <p:nvPr/>
        </p:nvSpPr>
        <p:spPr>
          <a:xfrm>
            <a:off x="502920" y="91440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LoRa mesh ir lielisks, ja vajag īsas ziņas + neatkarību.</a:t>
            </a:r>
            <a:endParaRPr lang="en-US" sz="2600" dirty="0"/>
          </a:p>
        </p:txBody>
      </p:sp>
      <p:sp>
        <p:nvSpPr>
          <p:cNvPr id="7" name="Shape 5"/>
          <p:cNvSpPr/>
          <p:nvPr/>
        </p:nvSpPr>
        <p:spPr>
          <a:xfrm>
            <a:off x="502920" y="1691640"/>
            <a:ext cx="3545738" cy="1600200"/>
          </a:xfrm>
          <a:prstGeom prst="roundRect">
            <a:avLst/>
          </a:prstGeom>
          <a:solidFill>
            <a:srgbClr val="121B2D"/>
          </a:solidFill>
          <a:ln w="12700">
            <a:solidFill>
              <a:srgbClr val="121B2D"/>
            </a:solidFill>
            <a:prstDash val="solid"/>
          </a:ln>
          <a:effectLst>
            <a:outerShdw sx="100000" sy="100000" kx="0" ky="0" algn="bl" rotWithShape="0" blurRad="38100" dist="12700" dir="270000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8" name="Shape 6"/>
          <p:cNvSpPr/>
          <p:nvPr/>
        </p:nvSpPr>
        <p:spPr>
          <a:xfrm>
            <a:off x="731520" y="1947672"/>
            <a:ext cx="411480" cy="411480"/>
          </a:xfrm>
          <a:prstGeom prst="ellipse">
            <a:avLst/>
          </a:prstGeom>
          <a:solidFill>
            <a:srgbClr val="33D17A"/>
          </a:solidFill>
          <a:ln w="12700">
            <a:solidFill>
              <a:srgbClr val="FFFFFF"/>
            </a:solidFill>
            <a:prstDash val="solid"/>
          </a:ln>
        </p:spPr>
        <p:txBody>
          <a:bodyPr/>
          <a:p/>
        </p:txBody>
      </p:sp>
      <p:sp>
        <p:nvSpPr>
          <p:cNvPr id="9" name="Text 7"/>
          <p:cNvSpPr/>
          <p:nvPr/>
        </p:nvSpPr>
        <p:spPr>
          <a:xfrm>
            <a:off x="1234440" y="1892808"/>
            <a:ext cx="258561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Ārkārtas sakari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731520" y="2286000"/>
            <a:ext cx="3088538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B9C2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Rezerves kanāls, kad operatori ir noslogoti vai nav elektrības.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322978" y="1691640"/>
            <a:ext cx="3545738" cy="1600200"/>
          </a:xfrm>
          <a:prstGeom prst="roundRect">
            <a:avLst/>
          </a:prstGeom>
          <a:solidFill>
            <a:srgbClr val="121B2D"/>
          </a:solidFill>
          <a:ln w="12700">
            <a:solidFill>
              <a:srgbClr val="121B2D"/>
            </a:solidFill>
            <a:prstDash val="solid"/>
          </a:ln>
          <a:effectLst>
            <a:outerShdw sx="100000" sy="100000" kx="0" ky="0" algn="bl" rotWithShape="0" blurRad="38100" dist="12700" dir="270000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12" name="Shape 10"/>
          <p:cNvSpPr/>
          <p:nvPr/>
        </p:nvSpPr>
        <p:spPr>
          <a:xfrm>
            <a:off x="4551578" y="1947672"/>
            <a:ext cx="411480" cy="411480"/>
          </a:xfrm>
          <a:prstGeom prst="ellipse">
            <a:avLst/>
          </a:prstGeom>
          <a:solidFill>
            <a:srgbClr val="4EA8FF"/>
          </a:solidFill>
          <a:ln w="12700">
            <a:solidFill>
              <a:srgbClr val="FFFFFF"/>
            </a:solidFill>
            <a:prstDash val="solid"/>
          </a:ln>
        </p:spPr>
        <p:txBody>
          <a:bodyPr/>
          <a:p/>
        </p:txBody>
      </p:sp>
      <p:sp>
        <p:nvSpPr>
          <p:cNvPr id="13" name="Text 11"/>
          <p:cNvSpPr/>
          <p:nvPr/>
        </p:nvSpPr>
        <p:spPr>
          <a:xfrm>
            <a:off x="5054498" y="1892808"/>
            <a:ext cx="258561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Āra aktivitātes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4551578" y="2286000"/>
            <a:ext cx="3088538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B9C2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Pārgājiens, laivošana, slēpošana — koordinācija un drošība.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8143037" y="1691640"/>
            <a:ext cx="3545738" cy="1600200"/>
          </a:xfrm>
          <a:prstGeom prst="roundRect">
            <a:avLst/>
          </a:prstGeom>
          <a:solidFill>
            <a:srgbClr val="121B2D"/>
          </a:solidFill>
          <a:ln w="12700">
            <a:solidFill>
              <a:srgbClr val="121B2D"/>
            </a:solidFill>
            <a:prstDash val="solid"/>
          </a:ln>
          <a:effectLst>
            <a:outerShdw sx="100000" sy="100000" kx="0" ky="0" algn="bl" rotWithShape="0" blurRad="38100" dist="12700" dir="270000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16" name="Shape 14"/>
          <p:cNvSpPr/>
          <p:nvPr/>
        </p:nvSpPr>
        <p:spPr>
          <a:xfrm>
            <a:off x="8371637" y="1947672"/>
            <a:ext cx="411480" cy="411480"/>
          </a:xfrm>
          <a:prstGeom prst="ellipse">
            <a:avLst/>
          </a:prstGeom>
          <a:solidFill>
            <a:srgbClr val="33D17A"/>
          </a:solidFill>
          <a:ln w="12700">
            <a:solidFill>
              <a:srgbClr val="FFFFFF"/>
            </a:solidFill>
            <a:prstDash val="solid"/>
          </a:ln>
        </p:spPr>
        <p:txBody>
          <a:bodyPr/>
          <a:p/>
        </p:txBody>
      </p:sp>
      <p:sp>
        <p:nvSpPr>
          <p:cNvPr id="17" name="Text 15"/>
          <p:cNvSpPr/>
          <p:nvPr/>
        </p:nvSpPr>
        <p:spPr>
          <a:xfrm>
            <a:off x="8874557" y="1892808"/>
            <a:ext cx="258561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Pasākumi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8371637" y="2286000"/>
            <a:ext cx="3088538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B9C2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Festivāli, sacensības, brīvprātīgo komandas.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502920" y="3611880"/>
            <a:ext cx="3545738" cy="1600200"/>
          </a:xfrm>
          <a:prstGeom prst="roundRect">
            <a:avLst/>
          </a:prstGeom>
          <a:solidFill>
            <a:srgbClr val="121B2D"/>
          </a:solidFill>
          <a:ln w="12700">
            <a:solidFill>
              <a:srgbClr val="121B2D"/>
            </a:solidFill>
            <a:prstDash val="solid"/>
          </a:ln>
          <a:effectLst>
            <a:outerShdw sx="100000" sy="100000" kx="0" ky="0" algn="bl" rotWithShape="0" blurRad="38100" dist="12700" dir="270000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20" name="Shape 18"/>
          <p:cNvSpPr/>
          <p:nvPr/>
        </p:nvSpPr>
        <p:spPr>
          <a:xfrm>
            <a:off x="731520" y="3867912"/>
            <a:ext cx="411480" cy="411480"/>
          </a:xfrm>
          <a:prstGeom prst="ellipse">
            <a:avLst/>
          </a:prstGeom>
          <a:solidFill>
            <a:srgbClr val="4EA8FF"/>
          </a:solidFill>
          <a:ln w="12700">
            <a:solidFill>
              <a:srgbClr val="FFFFFF"/>
            </a:solidFill>
            <a:prstDash val="solid"/>
          </a:ln>
        </p:spPr>
        <p:txBody>
          <a:bodyPr/>
          <a:p/>
        </p:txBody>
      </p:sp>
      <p:sp>
        <p:nvSpPr>
          <p:cNvPr id="21" name="Text 19"/>
          <p:cNvSpPr/>
          <p:nvPr/>
        </p:nvSpPr>
        <p:spPr>
          <a:xfrm>
            <a:off x="1234440" y="3813048"/>
            <a:ext cx="258561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Kopienas tīkls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731520" y="4206240"/>
            <a:ext cx="3088538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B9C2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Pilsētas/novada repetitori kā publiska infrastruktūra.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4322978" y="3611880"/>
            <a:ext cx="3545738" cy="1600200"/>
          </a:xfrm>
          <a:prstGeom prst="roundRect">
            <a:avLst/>
          </a:prstGeom>
          <a:solidFill>
            <a:srgbClr val="121B2D"/>
          </a:solidFill>
          <a:ln w="12700">
            <a:solidFill>
              <a:srgbClr val="121B2D"/>
            </a:solidFill>
            <a:prstDash val="solid"/>
          </a:ln>
          <a:effectLst>
            <a:outerShdw sx="100000" sy="100000" kx="0" ky="0" algn="bl" rotWithShape="0" blurRad="38100" dist="12700" dir="270000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24" name="Shape 22"/>
          <p:cNvSpPr/>
          <p:nvPr/>
        </p:nvSpPr>
        <p:spPr>
          <a:xfrm>
            <a:off x="4551578" y="3867912"/>
            <a:ext cx="411480" cy="411480"/>
          </a:xfrm>
          <a:prstGeom prst="ellipse">
            <a:avLst/>
          </a:prstGeom>
          <a:solidFill>
            <a:srgbClr val="33D17A"/>
          </a:solidFill>
          <a:ln w="12700">
            <a:solidFill>
              <a:srgbClr val="FFFFFF"/>
            </a:solidFill>
            <a:prstDash val="solid"/>
          </a:ln>
        </p:spPr>
        <p:txBody>
          <a:bodyPr/>
          <a:p/>
        </p:txBody>
      </p:sp>
      <p:sp>
        <p:nvSpPr>
          <p:cNvPr id="25" name="Text 23"/>
          <p:cNvSpPr/>
          <p:nvPr/>
        </p:nvSpPr>
        <p:spPr>
          <a:xfrm>
            <a:off x="5054498" y="3813048"/>
            <a:ext cx="258561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IoT/sensori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4551578" y="4206240"/>
            <a:ext cx="3088538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B9C2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Vienkārša telemetrija, ja vajag “kaut ko” bez interneta.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8143037" y="3611880"/>
            <a:ext cx="3545738" cy="1600200"/>
          </a:xfrm>
          <a:prstGeom prst="roundRect">
            <a:avLst/>
          </a:prstGeom>
          <a:solidFill>
            <a:srgbClr val="121B2D"/>
          </a:solidFill>
          <a:ln w="12700">
            <a:solidFill>
              <a:srgbClr val="121B2D"/>
            </a:solidFill>
            <a:prstDash val="solid"/>
          </a:ln>
          <a:effectLst>
            <a:outerShdw sx="100000" sy="100000" kx="0" ky="0" algn="bl" rotWithShape="0" blurRad="38100" dist="12700" dir="270000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28" name="Shape 26"/>
          <p:cNvSpPr/>
          <p:nvPr/>
        </p:nvSpPr>
        <p:spPr>
          <a:xfrm>
            <a:off x="8371637" y="3867912"/>
            <a:ext cx="411480" cy="411480"/>
          </a:xfrm>
          <a:prstGeom prst="ellipse">
            <a:avLst/>
          </a:prstGeom>
          <a:solidFill>
            <a:srgbClr val="4EA8FF"/>
          </a:solidFill>
          <a:ln w="12700">
            <a:solidFill>
              <a:srgbClr val="FFFFFF"/>
            </a:solidFill>
            <a:prstDash val="solid"/>
          </a:ln>
        </p:spPr>
        <p:txBody>
          <a:bodyPr/>
          <a:p/>
        </p:txBody>
      </p:sp>
      <p:sp>
        <p:nvSpPr>
          <p:cNvPr id="29" name="Text 27"/>
          <p:cNvSpPr/>
          <p:nvPr/>
        </p:nvSpPr>
        <p:spPr>
          <a:xfrm>
            <a:off x="8874557" y="3813048"/>
            <a:ext cx="258561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Drošības darbi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8371637" y="4206240"/>
            <a:ext cx="3088538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B9C2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Objektu apsardze, pagaidu sakari (likumīgi un atbildīgi).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320"/>
          </a:solidFill>
          <a:ln w="12700">
            <a:solidFill>
              <a:srgbClr val="0B1320"/>
            </a:solidFill>
            <a:prstDash val="solid"/>
          </a:ln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121B2D"/>
          </a:solidFill>
          <a:ln w="12700">
            <a:solidFill>
              <a:srgbClr val="121B2D"/>
            </a:solidFill>
            <a:prstDash val="solid"/>
          </a:ln>
        </p:spPr>
        <p:txBody>
          <a:bodyPr/>
          <a:p/>
        </p:txBody>
      </p:sp>
      <p:sp>
        <p:nvSpPr>
          <p:cNvPr id="4" name="Text 2"/>
          <p:cNvSpPr/>
          <p:nvPr/>
        </p:nvSpPr>
        <p:spPr>
          <a:xfrm>
            <a:off x="502920" y="109728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Drošība un privātums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0" y="493776"/>
            <a:ext cx="12191695" cy="27432"/>
          </a:xfrm>
          <a:prstGeom prst="rect">
            <a:avLst/>
          </a:prstGeom>
          <a:solidFill>
            <a:srgbClr val="33D17A"/>
          </a:solidFill>
          <a:ln w="12700">
            <a:solidFill>
              <a:srgbClr val="33D17A"/>
            </a:solidFill>
            <a:prstDash val="solid"/>
          </a:ln>
        </p:spPr>
        <p:txBody>
          <a:bodyPr/>
          <a:p/>
        </p:txBody>
      </p:sp>
      <p:sp>
        <p:nvSpPr>
          <p:cNvPr id="6" name="Text 4"/>
          <p:cNvSpPr/>
          <p:nvPr/>
        </p:nvSpPr>
        <p:spPr>
          <a:xfrm>
            <a:off x="502920" y="91440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Šifrēšana palīdz, bet “maģiskas anonimitātes” nav.</a:t>
            </a:r>
            <a:endParaRPr lang="en-US" sz="2800" dirty="0"/>
          </a:p>
        </p:txBody>
      </p:sp>
      <p:sp>
        <p:nvSpPr>
          <p:cNvPr id="7" name="Shape 5"/>
          <p:cNvSpPr/>
          <p:nvPr/>
        </p:nvSpPr>
        <p:spPr>
          <a:xfrm>
            <a:off x="502920" y="1691640"/>
            <a:ext cx="3675888" cy="411480"/>
          </a:xfrm>
          <a:prstGeom prst="roundRect">
            <a:avLst/>
          </a:prstGeom>
          <a:solidFill>
            <a:srgbClr val="121B2D"/>
          </a:solidFill>
          <a:ln w="12700">
            <a:solidFill>
              <a:srgbClr val="33D17A"/>
            </a:solidFill>
            <a:prstDash val="solid"/>
          </a:ln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685800" y="1783080"/>
            <a:ext cx="331012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3D1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 parasti vari sagaidīt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02920" y="2240280"/>
            <a:ext cx="7498080" cy="1564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18000"/>
              </a:lnSpc>
              <a:spcAft>
                <a:spcPts val="500"/>
              </a:spcAft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Ziņu saturs var būt šifrēts (atkarīgs no iestatījumiem)</a:t>
            </a:r>
            <a:endParaRPr lang="en-US" sz="2000" dirty="0"/>
          </a:p>
          <a:p>
            <a:pPr marL="228600" indent="-228600">
              <a:lnSpc>
                <a:spcPct val="118000"/>
              </a:lnSpc>
              <a:spcAft>
                <a:spcPts val="500"/>
              </a:spcAft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Publiski un privāti kanāli (atkarīgs no lietošanas modeļa)</a:t>
            </a:r>
            <a:endParaRPr lang="en-US" sz="2000" dirty="0"/>
          </a:p>
          <a:p>
            <a:pPr marL="228600" indent="-228600">
              <a:lnSpc>
                <a:spcPct val="118000"/>
              </a:lnSpc>
              <a:spcAft>
                <a:spcPts val="500"/>
              </a:spcAft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Metadati (kad/kas sūta) teorētiski var būt novērojami</a:t>
            </a:r>
            <a:endParaRPr lang="en-US" sz="2000" dirty="0"/>
          </a:p>
          <a:p>
            <a:pPr marL="228600" indent="-228600">
              <a:lnSpc>
                <a:spcPct val="118000"/>
              </a:lnSpc>
              <a:spcAft>
                <a:spcPts val="500"/>
              </a:spcAft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Drošība = konfigurācija + disciplīna (PIN, atslēgas, ierīces piekļuve)</a:t>
            </a:r>
            <a:endParaRPr lang="en-US" sz="2000" dirty="0"/>
          </a:p>
        </p:txBody>
      </p:sp>
      <p:sp>
        <p:nvSpPr>
          <p:cNvPr id="10" name="Shape 8"/>
          <p:cNvSpPr/>
          <p:nvPr/>
        </p:nvSpPr>
        <p:spPr>
          <a:xfrm>
            <a:off x="8138160" y="1965960"/>
            <a:ext cx="3566160" cy="4434840"/>
          </a:xfrm>
          <a:prstGeom prst="roundRect">
            <a:avLst/>
          </a:prstGeom>
          <a:solidFill>
            <a:srgbClr val="121B2D"/>
          </a:solidFill>
          <a:ln w="12700">
            <a:solidFill>
              <a:srgbClr val="121B2D"/>
            </a:solidFill>
            <a:prstDash val="solid"/>
          </a:ln>
          <a:effectLst>
            <a:outerShdw sx="100000" sy="100000" kx="0" ky="0" algn="bl" rotWithShape="0" blurRad="50800" dist="15240" dir="2700000">
              <a:srgbClr val="000000">
                <a:alpha val="22000"/>
              </a:srgbClr>
            </a:outerShdw>
          </a:effectLst>
        </p:spPr>
        <p:txBody>
          <a:bodyPr/>
          <a:p/>
        </p:txBody>
      </p:sp>
      <p:sp>
        <p:nvSpPr>
          <p:cNvPr id="11" name="Text 9"/>
          <p:cNvSpPr/>
          <p:nvPr/>
        </p:nvSpPr>
        <p:spPr>
          <a:xfrm>
            <a:off x="8366760" y="2194560"/>
            <a:ext cx="3108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D1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Ātra pārbaude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8366760" y="2606040"/>
            <a:ext cx="310896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B9C2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Vai izmantots PIN?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B9C2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Vai “region” iestatīts pareizi?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B9C2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Vai kanāls ir privāts?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B9C2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Vai repetitors ir fiziski drošs?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8366760" y="4343400"/>
            <a:ext cx="3108960" cy="1874520"/>
          </a:xfrm>
          <a:prstGeom prst="roundRect">
            <a:avLst/>
          </a:prstGeom>
          <a:solidFill>
            <a:srgbClr val="0B1320"/>
          </a:solidFill>
          <a:ln w="12700">
            <a:solidFill>
              <a:srgbClr val="4EA8FF"/>
            </a:solidFill>
            <a:prstDash val="solid"/>
          </a:ln>
        </p:spPr>
        <p:txBody>
          <a:bodyPr/>
          <a:p/>
        </p:txBody>
      </p:sp>
      <p:sp>
        <p:nvSpPr>
          <p:cNvPr id="14" name="Text 12"/>
          <p:cNvSpPr/>
          <p:nvPr/>
        </p:nvSpPr>
        <p:spPr>
          <a:xfrm>
            <a:off x="8549640" y="448056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EA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Atceries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8549640" y="4773168"/>
            <a:ext cx="27432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Šis ir radiosakars. Rīkojies tā, it kā kāds varētu klausīties “ēteru”.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320"/>
          </a:solidFill>
          <a:ln w="12700">
            <a:solidFill>
              <a:srgbClr val="0B1320"/>
            </a:solidFill>
            <a:prstDash val="solid"/>
          </a:ln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121B2D"/>
          </a:solidFill>
          <a:ln w="12700">
            <a:solidFill>
              <a:srgbClr val="121B2D"/>
            </a:solidFill>
            <a:prstDash val="solid"/>
          </a:ln>
        </p:spPr>
        <p:txBody>
          <a:bodyPr/>
          <a:p/>
        </p:txBody>
      </p:sp>
      <p:sp>
        <p:nvSpPr>
          <p:cNvPr id="4" name="Text 2"/>
          <p:cNvSpPr/>
          <p:nvPr/>
        </p:nvSpPr>
        <p:spPr>
          <a:xfrm>
            <a:off x="502920" y="109728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Ētera etiķete (ļoti svarīgi)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0" y="493776"/>
            <a:ext cx="12191695" cy="27432"/>
          </a:xfrm>
          <a:prstGeom prst="rect">
            <a:avLst/>
          </a:prstGeom>
          <a:solidFill>
            <a:srgbClr val="33D17A"/>
          </a:solidFill>
          <a:ln w="12700">
            <a:solidFill>
              <a:srgbClr val="33D17A"/>
            </a:solidFill>
            <a:prstDash val="solid"/>
          </a:ln>
        </p:spPr>
        <p:txBody>
          <a:bodyPr/>
          <a:p/>
        </p:txBody>
      </p:sp>
      <p:sp>
        <p:nvSpPr>
          <p:cNvPr id="6" name="Text 4"/>
          <p:cNvSpPr/>
          <p:nvPr/>
        </p:nvSpPr>
        <p:spPr>
          <a:xfrm>
            <a:off x="502920" y="91440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LoRa “ēters” ir kopīgs resurss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502920" y="141732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B9C2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 kāds sūta par daudz, cieš visi — arī pats sūtītājs.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502920" y="1965960"/>
            <a:ext cx="2130552" cy="411480"/>
          </a:xfrm>
          <a:prstGeom prst="roundRect">
            <a:avLst/>
          </a:prstGeom>
          <a:solidFill>
            <a:srgbClr val="121B2D"/>
          </a:solidFill>
          <a:ln w="12700">
            <a:solidFill>
              <a:srgbClr val="33D17A"/>
            </a:solidFill>
            <a:prstDash val="solid"/>
          </a:ln>
        </p:spPr>
        <p:txBody>
          <a:bodyPr/>
          <a:p/>
        </p:txBody>
      </p:sp>
      <p:sp>
        <p:nvSpPr>
          <p:cNvPr id="9" name="Text 7"/>
          <p:cNvSpPr/>
          <p:nvPr/>
        </p:nvSpPr>
        <p:spPr>
          <a:xfrm>
            <a:off x="685800" y="2057400"/>
            <a:ext cx="176479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3D1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Labā prakse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02920" y="2514600"/>
            <a:ext cx="8412480" cy="186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t>Sūti īsas ziņas (1–2 teikumi)</a:t>
            </a:r>
          </a:p>
          <a:p>
            <a:r>
              <a:t>Nesūti spamu / automātiskus statusus bieži</a:t>
            </a:r>
          </a:p>
          <a:p>
            <a:r>
              <a:t>Ja vajag plašāku pārklājumu — uzstādi repetitoru, nevis pārpludini tīklu ar ziņām</a:t>
            </a:r>
          </a:p>
          <a:p>
            <a:r>
              <a:t>Ievēro reģiona noteikumus (frekvence, jauda, duty cycle)</a:t>
            </a:r>
          </a:p>
          <a:p>
            <a:r>
              <a:t>Pārbaudi antenu, novietojumu un barošanu — tas dod vairāk nekā “sūtīt vēlreiz”</a:t>
            </a:r>
          </a:p>
        </p:txBody>
      </p:sp>
      <p:sp>
        <p:nvSpPr>
          <p:cNvPr id="11" name="Shape 9"/>
          <p:cNvSpPr/>
          <p:nvPr/>
        </p:nvSpPr>
        <p:spPr>
          <a:xfrm>
            <a:off x="9006840" y="2011680"/>
            <a:ext cx="2679192" cy="4480560"/>
          </a:xfrm>
          <a:prstGeom prst="roundRect">
            <a:avLst/>
          </a:prstGeom>
          <a:solidFill>
            <a:srgbClr val="121B2D"/>
          </a:solidFill>
          <a:ln w="12700">
            <a:solidFill>
              <a:srgbClr val="121B2D"/>
            </a:solidFill>
            <a:prstDash val="solid"/>
          </a:ln>
          <a:effectLst>
            <a:outerShdw sx="100000" sy="100000" kx="0" ky="0" algn="bl" rotWithShape="0" blurRad="50800" dist="15240" dir="2700000">
              <a:srgbClr val="000000">
                <a:alpha val="22000"/>
              </a:srgbClr>
            </a:outerShdw>
          </a:effectLst>
        </p:spPr>
        <p:txBody>
          <a:bodyPr/>
          <a:p/>
        </p:txBody>
      </p:sp>
      <p:sp>
        <p:nvSpPr>
          <p:cNvPr id="12" name="Text 10"/>
          <p:cNvSpPr/>
          <p:nvPr/>
        </p:nvSpPr>
        <p:spPr>
          <a:xfrm>
            <a:off x="9189720" y="2240280"/>
            <a:ext cx="2331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t>Interesants fakts — īkšķa likums</a:t>
            </a:r>
          </a:p>
        </p:txBody>
      </p:sp>
      <p:sp>
        <p:nvSpPr>
          <p:cNvPr id="13" name="Text 11"/>
          <p:cNvSpPr/>
          <p:nvPr/>
        </p:nvSpPr>
        <p:spPr>
          <a:xfrm>
            <a:off x="9189720" y="2880360"/>
            <a:ext cx="23317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 tu jūti vēlmi sūtīt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ziņas minūtē —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LoRa nav īstais rīks 🙂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9326880" y="4480560"/>
            <a:ext cx="2057400" cy="1783080"/>
          </a:xfrm>
          <a:prstGeom prst="roundRect">
            <a:avLst/>
          </a:prstGeom>
          <a:solidFill>
            <a:srgbClr val="0B1320"/>
          </a:solidFill>
          <a:ln w="12700">
            <a:solidFill>
              <a:srgbClr val="4EA8FF"/>
            </a:solidFill>
            <a:prstDash val="solid"/>
          </a:ln>
        </p:spPr>
        <p:txBody>
          <a:bodyPr/>
          <a:p/>
        </p:txBody>
      </p:sp>
      <p:sp>
        <p:nvSpPr>
          <p:cNvPr id="15" name="Text 13"/>
          <p:cNvSpPr/>
          <p:nvPr/>
        </p:nvSpPr>
        <p:spPr>
          <a:xfrm>
            <a:off x="9464040" y="4617720"/>
            <a:ext cx="1783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Risinājums: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9464040" y="4892040"/>
            <a:ext cx="178308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konspektē,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izmanto “room server”,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uzstādi repetitoru.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320"/>
          </a:solidFill>
          <a:ln w="12700">
            <a:solidFill>
              <a:srgbClr val="0B1320"/>
            </a:solidFill>
            <a:prstDash val="solid"/>
          </a:ln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121B2D"/>
          </a:solidFill>
          <a:ln w="12700">
            <a:solidFill>
              <a:srgbClr val="121B2D"/>
            </a:solidFill>
            <a:prstDash val="solid"/>
          </a:ln>
        </p:spPr>
        <p:txBody>
          <a:bodyPr/>
          <a:p/>
        </p:txBody>
      </p:sp>
      <p:sp>
        <p:nvSpPr>
          <p:cNvPr id="4" name="Text 2"/>
          <p:cNvSpPr/>
          <p:nvPr/>
        </p:nvSpPr>
        <p:spPr>
          <a:xfrm>
            <a:off x="502920" y="109728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Kā sākt 10 minūtēs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0" y="493776"/>
            <a:ext cx="12191695" cy="27432"/>
          </a:xfrm>
          <a:prstGeom prst="rect">
            <a:avLst/>
          </a:prstGeom>
          <a:solidFill>
            <a:srgbClr val="33D17A"/>
          </a:solidFill>
          <a:ln w="12700">
            <a:solidFill>
              <a:srgbClr val="33D17A"/>
            </a:solidFill>
            <a:prstDash val="solid"/>
          </a:ln>
        </p:spPr>
        <p:txBody>
          <a:bodyPr/>
          <a:p/>
        </p:txBody>
      </p:sp>
      <p:sp>
        <p:nvSpPr>
          <p:cNvPr id="6" name="Text 4"/>
          <p:cNvSpPr/>
          <p:nvPr/>
        </p:nvSpPr>
        <p:spPr>
          <a:xfrm>
            <a:off x="502920" y="91440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Ātrā recepte (demonstrācijai vai mājas uzdevumam)</a:t>
            </a:r>
            <a:endParaRPr lang="en-US" sz="2600" dirty="0"/>
          </a:p>
        </p:txBody>
      </p:sp>
      <p:sp>
        <p:nvSpPr>
          <p:cNvPr id="7" name="Shape 5"/>
          <p:cNvSpPr/>
          <p:nvPr/>
        </p:nvSpPr>
        <p:spPr>
          <a:xfrm>
            <a:off x="502920" y="1691640"/>
            <a:ext cx="7589520" cy="685800"/>
          </a:xfrm>
          <a:prstGeom prst="roundRect">
            <a:avLst/>
          </a:prstGeom>
          <a:solidFill>
            <a:srgbClr val="121B2D"/>
          </a:solidFill>
          <a:ln w="12700">
            <a:solidFill>
              <a:srgbClr val="121B2D"/>
            </a:solidFill>
            <a:prstDash val="solid"/>
          </a:ln>
          <a:effectLst>
            <a:outerShdw sx="100000" sy="100000" kx="0" ky="0" algn="bl" rotWithShape="0" blurRad="38100" dist="12700" dir="2700000">
              <a:srgbClr val="000000">
                <a:alpha val="18000"/>
              </a:srgbClr>
            </a:outerShdw>
          </a:effectLst>
        </p:spPr>
        <p:txBody>
          <a:bodyPr/>
          <a:p/>
        </p:txBody>
      </p:sp>
      <p:sp>
        <p:nvSpPr>
          <p:cNvPr id="8" name="Shape 6"/>
          <p:cNvSpPr/>
          <p:nvPr/>
        </p:nvSpPr>
        <p:spPr>
          <a:xfrm>
            <a:off x="685800" y="1783080"/>
            <a:ext cx="502920" cy="502920"/>
          </a:xfrm>
          <a:prstGeom prst="roundRect">
            <a:avLst/>
          </a:prstGeom>
          <a:solidFill>
            <a:srgbClr val="33D17A">
              <a:alpha val="85000"/>
            </a:srgbClr>
          </a:solidFill>
          <a:ln w="12700">
            <a:solidFill>
              <a:srgbClr val="33D17A"/>
            </a:solidFill>
            <a:prstDash val="solid"/>
          </a:ln>
        </p:spPr>
        <p:txBody>
          <a:bodyPr/>
          <a:p/>
        </p:txBody>
      </p:sp>
      <p:sp>
        <p:nvSpPr>
          <p:cNvPr id="9" name="Text 7"/>
          <p:cNvSpPr/>
          <p:nvPr/>
        </p:nvSpPr>
        <p:spPr>
          <a:xfrm>
            <a:off x="685800" y="1856232"/>
            <a:ext cx="502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280160" y="1801368"/>
            <a:ext cx="6720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Izvēlies ierīci, kas atbalsta MeshCore Companion (ar Bluetooth)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502920" y="2468880"/>
            <a:ext cx="7589520" cy="685800"/>
          </a:xfrm>
          <a:prstGeom prst="roundRect">
            <a:avLst/>
          </a:prstGeom>
          <a:solidFill>
            <a:srgbClr val="121B2D"/>
          </a:solidFill>
          <a:ln w="12700">
            <a:solidFill>
              <a:srgbClr val="121B2D"/>
            </a:solidFill>
            <a:prstDash val="solid"/>
          </a:ln>
          <a:effectLst>
            <a:outerShdw sx="100000" sy="100000" kx="0" ky="0" algn="bl" rotWithShape="0" blurRad="38100" dist="12700" dir="2700000">
              <a:srgbClr val="000000">
                <a:alpha val="18000"/>
              </a:srgbClr>
            </a:outerShdw>
          </a:effectLst>
        </p:spPr>
        <p:txBody>
          <a:bodyPr/>
          <a:p/>
        </p:txBody>
      </p:sp>
      <p:sp>
        <p:nvSpPr>
          <p:cNvPr id="12" name="Shape 10"/>
          <p:cNvSpPr/>
          <p:nvPr/>
        </p:nvSpPr>
        <p:spPr>
          <a:xfrm>
            <a:off x="685800" y="2560320"/>
            <a:ext cx="502920" cy="502920"/>
          </a:xfrm>
          <a:prstGeom prst="roundRect">
            <a:avLst/>
          </a:prstGeom>
          <a:solidFill>
            <a:srgbClr val="33D17A">
              <a:alpha val="85000"/>
            </a:srgbClr>
          </a:solidFill>
          <a:ln w="12700">
            <a:solidFill>
              <a:srgbClr val="33D17A"/>
            </a:solidFill>
            <a:prstDash val="solid"/>
          </a:ln>
        </p:spPr>
        <p:txBody>
          <a:bodyPr/>
          <a:p/>
        </p:txBody>
      </p:sp>
      <p:sp>
        <p:nvSpPr>
          <p:cNvPr id="13" name="Text 11"/>
          <p:cNvSpPr/>
          <p:nvPr/>
        </p:nvSpPr>
        <p:spPr>
          <a:xfrm>
            <a:off x="685800" y="2633472"/>
            <a:ext cx="502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280160" y="2578608"/>
            <a:ext cx="6720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t>Uzliec programmaparatūru (MeshCore Web Flasher vai cits rīks)</a:t>
            </a:r>
          </a:p>
        </p:txBody>
      </p:sp>
      <p:sp>
        <p:nvSpPr>
          <p:cNvPr id="15" name="Shape 13"/>
          <p:cNvSpPr/>
          <p:nvPr/>
        </p:nvSpPr>
        <p:spPr>
          <a:xfrm>
            <a:off x="502920" y="3246120"/>
            <a:ext cx="7589520" cy="685800"/>
          </a:xfrm>
          <a:prstGeom prst="roundRect">
            <a:avLst/>
          </a:prstGeom>
          <a:solidFill>
            <a:srgbClr val="121B2D"/>
          </a:solidFill>
          <a:ln w="12700">
            <a:solidFill>
              <a:srgbClr val="121B2D"/>
            </a:solidFill>
            <a:prstDash val="solid"/>
          </a:ln>
          <a:effectLst>
            <a:outerShdw sx="100000" sy="100000" kx="0" ky="0" algn="bl" rotWithShape="0" blurRad="38100" dist="12700" dir="2700000">
              <a:srgbClr val="000000">
                <a:alpha val="18000"/>
              </a:srgbClr>
            </a:outerShdw>
          </a:effectLst>
        </p:spPr>
        <p:txBody>
          <a:bodyPr/>
          <a:p/>
        </p:txBody>
      </p:sp>
      <p:sp>
        <p:nvSpPr>
          <p:cNvPr id="16" name="Shape 14"/>
          <p:cNvSpPr/>
          <p:nvPr/>
        </p:nvSpPr>
        <p:spPr>
          <a:xfrm>
            <a:off x="685800" y="3337560"/>
            <a:ext cx="502920" cy="502920"/>
          </a:xfrm>
          <a:prstGeom prst="roundRect">
            <a:avLst/>
          </a:prstGeom>
          <a:solidFill>
            <a:srgbClr val="33D17A">
              <a:alpha val="85000"/>
            </a:srgbClr>
          </a:solidFill>
          <a:ln w="12700">
            <a:solidFill>
              <a:srgbClr val="33D17A"/>
            </a:solidFill>
            <a:prstDash val="solid"/>
          </a:ln>
        </p:spPr>
        <p:txBody>
          <a:bodyPr/>
          <a:p/>
        </p:txBody>
      </p:sp>
      <p:sp>
        <p:nvSpPr>
          <p:cNvPr id="17" name="Text 15"/>
          <p:cNvSpPr/>
          <p:nvPr/>
        </p:nvSpPr>
        <p:spPr>
          <a:xfrm>
            <a:off x="685800" y="3410712"/>
            <a:ext cx="502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1280160" y="3355848"/>
            <a:ext cx="6720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Instalē MeshCore lietotni telefonā un sapāro ar ierīci</a:t>
            </a:r>
            <a:endParaRPr lang="en-US" sz="1800" dirty="0"/>
          </a:p>
        </p:txBody>
      </p:sp>
      <p:sp>
        <p:nvSpPr>
          <p:cNvPr id="19" name="Shape 17"/>
          <p:cNvSpPr/>
          <p:nvPr/>
        </p:nvSpPr>
        <p:spPr>
          <a:xfrm>
            <a:off x="502920" y="4023360"/>
            <a:ext cx="7589520" cy="685800"/>
          </a:xfrm>
          <a:prstGeom prst="roundRect">
            <a:avLst/>
          </a:prstGeom>
          <a:solidFill>
            <a:srgbClr val="121B2D"/>
          </a:solidFill>
          <a:ln w="12700">
            <a:solidFill>
              <a:srgbClr val="121B2D"/>
            </a:solidFill>
            <a:prstDash val="solid"/>
          </a:ln>
          <a:effectLst>
            <a:outerShdw sx="100000" sy="100000" kx="0" ky="0" algn="bl" rotWithShape="0" blurRad="38100" dist="12700" dir="2700000">
              <a:srgbClr val="000000">
                <a:alpha val="18000"/>
              </a:srgbClr>
            </a:outerShdw>
          </a:effectLst>
        </p:spPr>
        <p:txBody>
          <a:bodyPr/>
          <a:p/>
        </p:txBody>
      </p:sp>
      <p:sp>
        <p:nvSpPr>
          <p:cNvPr id="20" name="Shape 18"/>
          <p:cNvSpPr/>
          <p:nvPr/>
        </p:nvSpPr>
        <p:spPr>
          <a:xfrm>
            <a:off x="685800" y="4114800"/>
            <a:ext cx="502920" cy="502920"/>
          </a:xfrm>
          <a:prstGeom prst="roundRect">
            <a:avLst/>
          </a:prstGeom>
          <a:solidFill>
            <a:srgbClr val="4EA8FF">
              <a:alpha val="85000"/>
            </a:srgbClr>
          </a:solidFill>
          <a:ln w="12700">
            <a:solidFill>
              <a:srgbClr val="4EA8FF"/>
            </a:solidFill>
            <a:prstDash val="solid"/>
          </a:ln>
        </p:spPr>
        <p:txBody>
          <a:bodyPr/>
          <a:p/>
        </p:txBody>
      </p:sp>
      <p:sp>
        <p:nvSpPr>
          <p:cNvPr id="21" name="Text 19"/>
          <p:cNvSpPr/>
          <p:nvPr/>
        </p:nvSpPr>
        <p:spPr>
          <a:xfrm>
            <a:off x="685800" y="4187952"/>
            <a:ext cx="502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1280160" y="4133088"/>
            <a:ext cx="6720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Iestati reģionu/frekvenci un kanālu</a:t>
            </a:r>
            <a:endParaRPr lang="en-US" sz="1800" dirty="0"/>
          </a:p>
        </p:txBody>
      </p:sp>
      <p:sp>
        <p:nvSpPr>
          <p:cNvPr id="23" name="Shape 21"/>
          <p:cNvSpPr/>
          <p:nvPr/>
        </p:nvSpPr>
        <p:spPr>
          <a:xfrm>
            <a:off x="502920" y="4800600"/>
            <a:ext cx="7589520" cy="685800"/>
          </a:xfrm>
          <a:prstGeom prst="roundRect">
            <a:avLst/>
          </a:prstGeom>
          <a:solidFill>
            <a:srgbClr val="121B2D"/>
          </a:solidFill>
          <a:ln w="12700">
            <a:solidFill>
              <a:srgbClr val="121B2D"/>
            </a:solidFill>
            <a:prstDash val="solid"/>
          </a:ln>
          <a:effectLst>
            <a:outerShdw sx="100000" sy="100000" kx="0" ky="0" algn="bl" rotWithShape="0" blurRad="38100" dist="12700" dir="2700000">
              <a:srgbClr val="000000">
                <a:alpha val="18000"/>
              </a:srgbClr>
            </a:outerShdw>
          </a:effectLst>
        </p:spPr>
        <p:txBody>
          <a:bodyPr/>
          <a:p/>
        </p:txBody>
      </p:sp>
      <p:sp>
        <p:nvSpPr>
          <p:cNvPr id="24" name="Shape 22"/>
          <p:cNvSpPr/>
          <p:nvPr/>
        </p:nvSpPr>
        <p:spPr>
          <a:xfrm>
            <a:off x="685800" y="4892040"/>
            <a:ext cx="502920" cy="502920"/>
          </a:xfrm>
          <a:prstGeom prst="roundRect">
            <a:avLst/>
          </a:prstGeom>
          <a:solidFill>
            <a:srgbClr val="4EA8FF">
              <a:alpha val="85000"/>
            </a:srgbClr>
          </a:solidFill>
          <a:ln w="12700">
            <a:solidFill>
              <a:srgbClr val="4EA8FF"/>
            </a:solidFill>
            <a:prstDash val="solid"/>
          </a:ln>
        </p:spPr>
        <p:txBody>
          <a:bodyPr/>
          <a:p/>
        </p:txBody>
      </p:sp>
      <p:sp>
        <p:nvSpPr>
          <p:cNvPr id="25" name="Text 23"/>
          <p:cNvSpPr/>
          <p:nvPr/>
        </p:nvSpPr>
        <p:spPr>
          <a:xfrm>
            <a:off x="685800" y="4965192"/>
            <a:ext cx="502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1280160" y="4910328"/>
            <a:ext cx="6720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Testē: 2 ierīces 50–200 m attālumā (telpās) vai 1–2 km ārā</a:t>
            </a:r>
            <a:endParaRPr lang="en-US" sz="1800" dirty="0"/>
          </a:p>
        </p:txBody>
      </p:sp>
      <p:sp>
        <p:nvSpPr>
          <p:cNvPr id="27" name="Shape 25"/>
          <p:cNvSpPr/>
          <p:nvPr/>
        </p:nvSpPr>
        <p:spPr>
          <a:xfrm>
            <a:off x="502920" y="5577840"/>
            <a:ext cx="7589520" cy="685800"/>
          </a:xfrm>
          <a:prstGeom prst="roundRect">
            <a:avLst/>
          </a:prstGeom>
          <a:solidFill>
            <a:srgbClr val="121B2D"/>
          </a:solidFill>
          <a:ln w="12700">
            <a:solidFill>
              <a:srgbClr val="121B2D"/>
            </a:solidFill>
            <a:prstDash val="solid"/>
          </a:ln>
          <a:effectLst>
            <a:outerShdw sx="100000" sy="100000" kx="0" ky="0" algn="bl" rotWithShape="0" blurRad="38100" dist="12700" dir="2700000">
              <a:srgbClr val="000000">
                <a:alpha val="18000"/>
              </a:srgbClr>
            </a:outerShdw>
          </a:effectLst>
        </p:spPr>
        <p:txBody>
          <a:bodyPr/>
          <a:p/>
        </p:txBody>
      </p:sp>
      <p:sp>
        <p:nvSpPr>
          <p:cNvPr id="28" name="Shape 26"/>
          <p:cNvSpPr/>
          <p:nvPr/>
        </p:nvSpPr>
        <p:spPr>
          <a:xfrm>
            <a:off x="685800" y="5669280"/>
            <a:ext cx="502920" cy="502920"/>
          </a:xfrm>
          <a:prstGeom prst="roundRect">
            <a:avLst/>
          </a:prstGeom>
          <a:solidFill>
            <a:srgbClr val="4EA8FF">
              <a:alpha val="85000"/>
            </a:srgbClr>
          </a:solidFill>
          <a:ln w="12700">
            <a:solidFill>
              <a:srgbClr val="4EA8FF"/>
            </a:solidFill>
            <a:prstDash val="solid"/>
          </a:ln>
        </p:spPr>
        <p:txBody>
          <a:bodyPr/>
          <a:p/>
        </p:txBody>
      </p:sp>
      <p:sp>
        <p:nvSpPr>
          <p:cNvPr id="29" name="Text 27"/>
          <p:cNvSpPr/>
          <p:nvPr/>
        </p:nvSpPr>
        <p:spPr>
          <a:xfrm>
            <a:off x="685800" y="5742432"/>
            <a:ext cx="502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1280160" y="5687568"/>
            <a:ext cx="6720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Tad domā par repetitoru (augstāk = labāk)</a:t>
            </a:r>
            <a:endParaRPr lang="en-US" sz="1800" dirty="0"/>
          </a:p>
        </p:txBody>
      </p:sp>
      <p:sp>
        <p:nvSpPr>
          <p:cNvPr id="31" name="Shape 29"/>
          <p:cNvSpPr/>
          <p:nvPr/>
        </p:nvSpPr>
        <p:spPr>
          <a:xfrm>
            <a:off x="8275320" y="1691640"/>
            <a:ext cx="3410712" cy="4846320"/>
          </a:xfrm>
          <a:prstGeom prst="roundRect">
            <a:avLst/>
          </a:prstGeom>
          <a:solidFill>
            <a:srgbClr val="0B1320"/>
          </a:solidFill>
          <a:ln w="12700">
            <a:solidFill>
              <a:srgbClr val="33D17A"/>
            </a:solidFill>
            <a:prstDash val="solid"/>
          </a:ln>
        </p:spPr>
        <p:txBody>
          <a:bodyPr/>
          <a:p/>
        </p:txBody>
      </p:sp>
      <p:sp>
        <p:nvSpPr>
          <p:cNvPr id="32" name="Text 30"/>
          <p:cNvSpPr/>
          <p:nvPr/>
        </p:nvSpPr>
        <p:spPr>
          <a:xfrm>
            <a:off x="8458200" y="1874520"/>
            <a:ext cx="3017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D1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Padomi</a:t>
            </a:r>
            <a:endParaRPr lang="en-US" sz="1600" dirty="0"/>
          </a:p>
        </p:txBody>
      </p:sp>
      <p:sp>
        <p:nvSpPr>
          <p:cNvPr id="33" name="Text 31"/>
          <p:cNvSpPr/>
          <p:nvPr/>
        </p:nvSpPr>
        <p:spPr>
          <a:xfrm>
            <a:off x="8458200" y="2240280"/>
            <a:ext cx="30175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B9C2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Sāc ar noklusējumiem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B9C2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Pārbaudi antenu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B9C2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Novieto augstāk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B9C2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Sūti īsi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B9C2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Pieraksti iestatījumus</a:t>
            </a:r>
            <a:endParaRPr lang="en-US" sz="1400" dirty="0"/>
          </a:p>
        </p:txBody>
      </p:sp>
      <p:sp>
        <p:nvSpPr>
          <p:cNvPr id="34" name="Shape 32"/>
          <p:cNvSpPr/>
          <p:nvPr/>
        </p:nvSpPr>
        <p:spPr>
          <a:xfrm>
            <a:off x="8458200" y="3840480"/>
            <a:ext cx="3017520" cy="2697480"/>
          </a:xfrm>
          <a:prstGeom prst="roundRect">
            <a:avLst/>
          </a:prstGeom>
          <a:solidFill>
            <a:srgbClr val="121B2D"/>
          </a:solidFill>
          <a:ln w="12700">
            <a:solidFill>
              <a:srgbClr val="121B2D"/>
            </a:solidFill>
            <a:prstDash val="solid"/>
          </a:ln>
        </p:spPr>
        <p:txBody>
          <a:bodyPr/>
          <a:p/>
        </p:txBody>
      </p:sp>
      <p:sp>
        <p:nvSpPr>
          <p:cNvPr id="35" name="Text 33"/>
          <p:cNvSpPr/>
          <p:nvPr/>
        </p:nvSpPr>
        <p:spPr>
          <a:xfrm>
            <a:off x="8641080" y="4005072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B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Interesants fakts</a:t>
            </a:r>
            <a:endParaRPr lang="en-US" sz="1400" dirty="0"/>
          </a:p>
        </p:txBody>
      </p:sp>
      <p:sp>
        <p:nvSpPr>
          <p:cNvPr id="36" name="Text 34"/>
          <p:cNvSpPr/>
          <p:nvPr/>
        </p:nvSpPr>
        <p:spPr>
          <a:xfrm>
            <a:off x="8641080" y="4297680"/>
            <a:ext cx="2743200" cy="2148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t>MeshCore Web Flasher norāda: Bluetooth programmaparatūras variants ir “Companion Radio”, un noklusētais PIN bieži ir 123456.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320"/>
          </a:solidFill>
          <a:ln w="12700">
            <a:solidFill>
              <a:srgbClr val="0B1320"/>
            </a:solidFill>
            <a:prstDash val="solid"/>
          </a:ln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121B2D"/>
          </a:solidFill>
          <a:ln w="12700">
            <a:solidFill>
              <a:srgbClr val="121B2D"/>
            </a:solidFill>
            <a:prstDash val="solid"/>
          </a:ln>
        </p:spPr>
        <p:txBody>
          <a:bodyPr/>
          <a:p/>
        </p:txBody>
      </p:sp>
      <p:sp>
        <p:nvSpPr>
          <p:cNvPr id="4" name="Text 2"/>
          <p:cNvSpPr/>
          <p:nvPr/>
        </p:nvSpPr>
        <p:spPr>
          <a:xfrm>
            <a:off x="502920" y="109728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Resursi (ja gribi turpināt)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0" y="493776"/>
            <a:ext cx="12191695" cy="27432"/>
          </a:xfrm>
          <a:prstGeom prst="rect">
            <a:avLst/>
          </a:prstGeom>
          <a:solidFill>
            <a:srgbClr val="33D17A"/>
          </a:solidFill>
          <a:ln w="12700">
            <a:solidFill>
              <a:srgbClr val="33D17A"/>
            </a:solidFill>
            <a:prstDash val="solid"/>
          </a:ln>
        </p:spPr>
        <p:txBody>
          <a:bodyPr/>
          <a:p/>
        </p:txBody>
      </p:sp>
      <p:sp>
        <p:nvSpPr>
          <p:cNvPr id="6" name="Text 4"/>
          <p:cNvSpPr/>
          <p:nvPr/>
        </p:nvSpPr>
        <p:spPr>
          <a:xfrm>
            <a:off x="502920" y="91440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 meklēt dokumentāciju, rīkus un kopienu</a:t>
            </a:r>
            <a:endParaRPr lang="en-US" sz="2800" dirty="0"/>
          </a:p>
        </p:txBody>
      </p:sp>
      <p:sp>
        <p:nvSpPr>
          <p:cNvPr id="7" name="Shape 5"/>
          <p:cNvSpPr/>
          <p:nvPr/>
        </p:nvSpPr>
        <p:spPr>
          <a:xfrm>
            <a:off x="502920" y="1600200"/>
            <a:ext cx="2962656" cy="411480"/>
          </a:xfrm>
          <a:prstGeom prst="roundRect">
            <a:avLst/>
          </a:prstGeom>
          <a:solidFill>
            <a:srgbClr val="121B2D"/>
          </a:solidFill>
          <a:ln w="12700">
            <a:solidFill>
              <a:srgbClr val="33D17A"/>
            </a:solidFill>
            <a:prstDash val="solid"/>
          </a:ln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685800" y="1691640"/>
            <a:ext cx="259689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3D1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Ieteicamie resursi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02920" y="2148840"/>
            <a:ext cx="7589520" cy="17145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t>meshcore.co.uk — Viki, lietotnes, karte, Web Flasher</a:t>
            </a:r>
          </a:p>
          <a:p>
            <a:r>
              <a:t>GitHub: meshcore-dev/MeshCore — kods + dokumentācija</a:t>
            </a:r>
          </a:p>
          <a:p>
            <a:r>
              <a:t>anrijs.lv/meshlog/timeline.php — LV tīkla aktivitātes laika līnija</a:t>
            </a:r>
          </a:p>
          <a:p>
            <a:r>
              <a:t>austinmesh.org — MeshCore vs Meshtastic (labs salīdzinājums)</a:t>
            </a:r>
          </a:p>
          <a:p>
            <a:r>
              <a:t>TTN + Actility — EU868 apakšjoslas un duty‑cycle tabulas</a:t>
            </a:r>
          </a:p>
          <a:p>
            <a:r>
              <a:t>Semtech AN1200.22 + LoRa Wikipedia — CSS, SF, laiks ēterā</a:t>
            </a:r>
          </a:p>
        </p:txBody>
      </p:sp>
      <p:sp>
        <p:nvSpPr>
          <p:cNvPr id="10" name="Shape 8"/>
          <p:cNvSpPr/>
          <p:nvPr/>
        </p:nvSpPr>
        <p:spPr>
          <a:xfrm>
            <a:off x="8229600" y="2057400"/>
            <a:ext cx="3566160" cy="4206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121B2D"/>
            </a:solidFill>
            <a:prstDash val="solid"/>
          </a:ln>
          <a:effectLst>
            <a:outerShdw sx="100000" sy="100000" kx="0" ky="0" algn="bl" rotWithShape="0" blurRad="50800" dist="15240" dir="270000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pic>
        <p:nvPicPr>
          <p:cNvPr id="11" name="Image 0" descr="/mnt/data/lora_meshcore_assets/lorawan_architecture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321040" y="2971086"/>
            <a:ext cx="3383280" cy="2378869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8275320" y="6327648"/>
            <a:ext cx="3474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t>Salīdzinājumam: LoRaWAN</a:t>
            </a:r>
          </a:p>
          <a:p>
            <a:r>
              <a:t>(vārteja + serveris)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320"/>
          </a:solidFill>
          <a:ln w="12700">
            <a:solidFill>
              <a:srgbClr val="0B1320"/>
            </a:solidFill>
            <a:prstDash val="solid"/>
          </a:ln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502920" y="1920240"/>
            <a:ext cx="11185855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Jautājumi?</a:t>
            </a:r>
            <a:endParaRPr lang="en-US" sz="7600" dirty="0"/>
          </a:p>
        </p:txBody>
      </p:sp>
      <p:sp>
        <p:nvSpPr>
          <p:cNvPr id="4" name="Text 2"/>
          <p:cNvSpPr/>
          <p:nvPr/>
        </p:nvSpPr>
        <p:spPr>
          <a:xfrm>
            <a:off x="502920" y="306324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B9C2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 ir interese: atnesiet 2 ierīces — uztaisīsim mikro‑tīklu uz vietas.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3840480" y="4892040"/>
            <a:ext cx="1280160" cy="-502920"/>
          </a:xfrm>
          <a:prstGeom prst="line">
            <a:avLst/>
          </a:prstGeom>
          <a:noFill/>
          <a:ln w="25400">
            <a:solidFill>
              <a:srgbClr val="33D17A"/>
            </a:solidFill>
            <a:prstDash val="solid"/>
          </a:ln>
        </p:spPr>
        <p:txBody>
          <a:bodyPr/>
          <a:p/>
        </p:txBody>
      </p:sp>
      <p:sp>
        <p:nvSpPr>
          <p:cNvPr id="6" name="Shape 4"/>
          <p:cNvSpPr/>
          <p:nvPr/>
        </p:nvSpPr>
        <p:spPr>
          <a:xfrm>
            <a:off x="5120640" y="4389120"/>
            <a:ext cx="1371600" cy="502920"/>
          </a:xfrm>
          <a:prstGeom prst="line">
            <a:avLst/>
          </a:prstGeom>
          <a:noFill/>
          <a:ln w="25400">
            <a:solidFill>
              <a:srgbClr val="4EA8FF"/>
            </a:solidFill>
            <a:prstDash val="solid"/>
          </a:ln>
        </p:spPr>
        <p:txBody>
          <a:bodyPr/>
          <a:p/>
        </p:txBody>
      </p:sp>
      <p:sp>
        <p:nvSpPr>
          <p:cNvPr id="7" name="Shape 5"/>
          <p:cNvSpPr/>
          <p:nvPr/>
        </p:nvSpPr>
        <p:spPr>
          <a:xfrm>
            <a:off x="6492240" y="4892040"/>
            <a:ext cx="1371600" cy="-320040"/>
          </a:xfrm>
          <a:prstGeom prst="line">
            <a:avLst/>
          </a:prstGeom>
          <a:noFill/>
          <a:ln w="25400">
            <a:solidFill>
              <a:srgbClr val="33D17A"/>
            </a:solidFill>
            <a:prstDash val="solid"/>
          </a:ln>
        </p:spPr>
        <p:txBody>
          <a:bodyPr/>
          <a:p/>
        </p:txBody>
      </p:sp>
      <p:sp>
        <p:nvSpPr>
          <p:cNvPr id="8" name="Shape 6"/>
          <p:cNvSpPr/>
          <p:nvPr/>
        </p:nvSpPr>
        <p:spPr>
          <a:xfrm>
            <a:off x="7863840" y="4572000"/>
            <a:ext cx="1188720" cy="548640"/>
          </a:xfrm>
          <a:prstGeom prst="line">
            <a:avLst/>
          </a:prstGeom>
          <a:noFill/>
          <a:ln w="25400">
            <a:solidFill>
              <a:srgbClr val="4EA8FF"/>
            </a:solidFill>
            <a:prstDash val="solid"/>
          </a:ln>
        </p:spPr>
        <p:txBody>
          <a:bodyPr/>
          <a:p/>
        </p:txBody>
      </p:sp>
      <p:sp>
        <p:nvSpPr>
          <p:cNvPr id="9" name="Shape 7"/>
          <p:cNvSpPr/>
          <p:nvPr/>
        </p:nvSpPr>
        <p:spPr>
          <a:xfrm>
            <a:off x="3547872" y="4599432"/>
            <a:ext cx="585216" cy="585216"/>
          </a:xfrm>
          <a:prstGeom prst="ellipse">
            <a:avLst/>
          </a:prstGeom>
          <a:solidFill>
            <a:srgbClr val="33D17A"/>
          </a:solidFill>
          <a:ln w="12700">
            <a:solidFill>
              <a:srgbClr val="FFFFFF"/>
            </a:solidFill>
            <a:prstDash val="solid"/>
          </a:ln>
          <a:effectLst>
            <a:outerShdw sx="100000" sy="100000" kx="0" ky="0" algn="bl" rotWithShape="0" blurRad="25400" dist="12700" dir="27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10" name="Shape 8"/>
          <p:cNvSpPr/>
          <p:nvPr/>
        </p:nvSpPr>
        <p:spPr>
          <a:xfrm>
            <a:off x="4828032" y="4096512"/>
            <a:ext cx="585216" cy="585216"/>
          </a:xfrm>
          <a:prstGeom prst="ellipse">
            <a:avLst/>
          </a:prstGeom>
          <a:solidFill>
            <a:srgbClr val="4EA8FF"/>
          </a:solidFill>
          <a:ln w="12700">
            <a:solidFill>
              <a:srgbClr val="FFFFFF"/>
            </a:solidFill>
            <a:prstDash val="solid"/>
          </a:ln>
          <a:effectLst>
            <a:outerShdw sx="100000" sy="100000" kx="0" ky="0" algn="bl" rotWithShape="0" blurRad="25400" dist="12700" dir="27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11" name="Shape 9"/>
          <p:cNvSpPr/>
          <p:nvPr/>
        </p:nvSpPr>
        <p:spPr>
          <a:xfrm>
            <a:off x="6199632" y="4599432"/>
            <a:ext cx="585216" cy="585216"/>
          </a:xfrm>
          <a:prstGeom prst="ellipse">
            <a:avLst/>
          </a:prstGeom>
          <a:solidFill>
            <a:srgbClr val="33D17A"/>
          </a:solidFill>
          <a:ln w="12700">
            <a:solidFill>
              <a:srgbClr val="FFFFFF"/>
            </a:solidFill>
            <a:prstDash val="solid"/>
          </a:ln>
          <a:effectLst>
            <a:outerShdw sx="100000" sy="100000" kx="0" ky="0" algn="bl" rotWithShape="0" blurRad="25400" dist="12700" dir="27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12" name="Shape 10"/>
          <p:cNvSpPr/>
          <p:nvPr/>
        </p:nvSpPr>
        <p:spPr>
          <a:xfrm>
            <a:off x="7571232" y="4279392"/>
            <a:ext cx="585216" cy="585216"/>
          </a:xfrm>
          <a:prstGeom prst="ellipse">
            <a:avLst/>
          </a:prstGeom>
          <a:solidFill>
            <a:srgbClr val="4EA8FF"/>
          </a:solidFill>
          <a:ln w="12700">
            <a:solidFill>
              <a:srgbClr val="FFFFFF"/>
            </a:solidFill>
            <a:prstDash val="solid"/>
          </a:ln>
          <a:effectLst>
            <a:outerShdw sx="100000" sy="100000" kx="0" ky="0" algn="bl" rotWithShape="0" blurRad="25400" dist="12700" dir="27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13" name="Shape 11"/>
          <p:cNvSpPr/>
          <p:nvPr/>
        </p:nvSpPr>
        <p:spPr>
          <a:xfrm>
            <a:off x="8759952" y="4828032"/>
            <a:ext cx="585216" cy="585216"/>
          </a:xfrm>
          <a:prstGeom prst="ellipse">
            <a:avLst/>
          </a:prstGeom>
          <a:solidFill>
            <a:srgbClr val="33D17A"/>
          </a:solidFill>
          <a:ln w="12700">
            <a:solidFill>
              <a:srgbClr val="FFFFFF"/>
            </a:solidFill>
            <a:prstDash val="solid"/>
          </a:ln>
          <a:effectLst>
            <a:outerShdw sx="100000" sy="100000" kx="0" ky="0" algn="bl" rotWithShape="0" blurRad="25400" dist="12700" dir="2700000">
              <a:srgbClr val="000000">
                <a:alpha val="25000"/>
              </a:srgbClr>
            </a:outerShdw>
          </a:effectLst>
        </p:spPr>
        <p:txBody>
          <a:bodyPr/>
          <a:p/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365760"/>
            <a:ext cx="109728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latin typeface="Calibri"/>
              </a:rPr>
              <a:t>MeshCore Latvijā: tīkla izaugsme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05156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0">
                <a:latin typeface="Calibri"/>
              </a:rPr>
              <a:t>Tiešsaistes laika līnija (reāllaikā): anrijs.lv/meshlog/timeline.php</a:t>
            </a:r>
          </a:p>
        </p:txBody>
      </p:sp>
      <p:pic>
        <p:nvPicPr>
          <p:cNvPr id="4" name="Picture 3" descr="meshcore_lv_growth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1645920"/>
            <a:ext cx="8229600" cy="4629150"/>
          </a:xfrm>
          <a:prstGeom prst="rect">
            <a:avLst/>
          </a:prstGeom>
        </p:spPr>
      </p:pic>
      <p:pic>
        <p:nvPicPr>
          <p:cNvPr id="5" name="Picture 4" descr="meshlog_timeline_qr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35440" y="1828800"/>
            <a:ext cx="2377440" cy="237744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144000" y="4297680"/>
            <a:ext cx="2743200" cy="11887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0">
                <a:latin typeface="Calibri"/>
              </a:rPr>
              <a:t>Atver telefonā
(uzņem QR kodu)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5806440"/>
            <a:ext cx="86868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 b="0">
                <a:latin typeface="Calibri"/>
              </a:rPr>
              <a:t>Piezīme: animācija ir ilustratīva. Reālie dati — atverot saiti/QR kodu.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320"/>
          </a:solidFill>
          <a:ln w="12700">
            <a:solidFill>
              <a:srgbClr val="0B1320"/>
            </a:solidFill>
            <a:prstDash val="solid"/>
          </a:ln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121B2D"/>
          </a:solidFill>
          <a:ln w="12700">
            <a:solidFill>
              <a:srgbClr val="121B2D"/>
            </a:solidFill>
            <a:prstDash val="solid"/>
          </a:ln>
        </p:spPr>
        <p:txBody>
          <a:bodyPr/>
          <a:p/>
        </p:txBody>
      </p:sp>
      <p:sp>
        <p:nvSpPr>
          <p:cNvPr id="4" name="Text 2"/>
          <p:cNvSpPr/>
          <p:nvPr/>
        </p:nvSpPr>
        <p:spPr>
          <a:xfrm>
            <a:off x="502920" y="109728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Kad pazūd tīkls?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0" y="493776"/>
            <a:ext cx="12191695" cy="27432"/>
          </a:xfrm>
          <a:prstGeom prst="rect">
            <a:avLst/>
          </a:prstGeom>
          <a:solidFill>
            <a:srgbClr val="33D17A"/>
          </a:solidFill>
          <a:ln w="12700">
            <a:solidFill>
              <a:srgbClr val="33D17A"/>
            </a:solidFill>
            <a:prstDash val="solid"/>
          </a:ln>
        </p:spPr>
        <p:txBody>
          <a:bodyPr/>
          <a:p/>
        </p:txBody>
      </p:sp>
      <p:sp>
        <p:nvSpPr>
          <p:cNvPr id="6" name="Text 4"/>
          <p:cNvSpPr/>
          <p:nvPr/>
        </p:nvSpPr>
        <p:spPr>
          <a:xfrm>
            <a:off x="502920" y="91440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Situācijas, kur “plāns B” kļūst par “plānu A”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502920" y="1828800"/>
            <a:ext cx="5387188" cy="1965960"/>
          </a:xfrm>
          <a:prstGeom prst="roundRect">
            <a:avLst/>
          </a:prstGeom>
          <a:solidFill>
            <a:srgbClr val="121B2D"/>
          </a:solidFill>
          <a:ln w="12700">
            <a:solidFill>
              <a:srgbClr val="121B2D"/>
            </a:solidFill>
            <a:prstDash val="solid"/>
          </a:ln>
          <a:effectLst>
            <a:outerShdw sx="100000" sy="100000" kx="0" ky="0" algn="bl" rotWithShape="0" blurRad="50800" dist="19050" dir="2700000">
              <a:srgbClr val="000000">
                <a:alpha val="22000"/>
              </a:srgbClr>
            </a:outerShdw>
          </a:effectLst>
        </p:spPr>
        <p:txBody>
          <a:bodyPr/>
          <a:p/>
        </p:txBody>
      </p:sp>
      <p:sp>
        <p:nvSpPr>
          <p:cNvPr id="8" name="Shape 6"/>
          <p:cNvSpPr/>
          <p:nvPr/>
        </p:nvSpPr>
        <p:spPr>
          <a:xfrm>
            <a:off x="731520" y="2148840"/>
            <a:ext cx="502920" cy="502920"/>
          </a:xfrm>
          <a:prstGeom prst="ellipse">
            <a:avLst/>
          </a:prstGeom>
          <a:solidFill>
            <a:srgbClr val="33D17A"/>
          </a:solidFill>
          <a:ln w="12700">
            <a:solidFill>
              <a:srgbClr val="33D17A"/>
            </a:solidFill>
            <a:prstDash val="solid"/>
          </a:ln>
        </p:spPr>
        <p:txBody>
          <a:bodyPr/>
          <a:p/>
        </p:txBody>
      </p:sp>
      <p:sp>
        <p:nvSpPr>
          <p:cNvPr id="9" name="Text 7"/>
          <p:cNvSpPr/>
          <p:nvPr/>
        </p:nvSpPr>
        <p:spPr>
          <a:xfrm>
            <a:off x="1371600" y="2084832"/>
            <a:ext cx="428990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Pārgājiens / medības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1371600" y="2606040"/>
            <a:ext cx="4289908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B9C2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Nav zonas vai tā ir “plankumaina”.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6301588" y="1828800"/>
            <a:ext cx="5387188" cy="1965960"/>
          </a:xfrm>
          <a:prstGeom prst="roundRect">
            <a:avLst/>
          </a:prstGeom>
          <a:solidFill>
            <a:srgbClr val="121B2D"/>
          </a:solidFill>
          <a:ln w="12700">
            <a:solidFill>
              <a:srgbClr val="121B2D"/>
            </a:solidFill>
            <a:prstDash val="solid"/>
          </a:ln>
          <a:effectLst>
            <a:outerShdw sx="100000" sy="100000" kx="0" ky="0" algn="bl" rotWithShape="0" blurRad="50800" dist="19050" dir="2700000">
              <a:srgbClr val="000000">
                <a:alpha val="22000"/>
              </a:srgbClr>
            </a:outerShdw>
          </a:effectLst>
        </p:spPr>
        <p:txBody>
          <a:bodyPr/>
          <a:p/>
        </p:txBody>
      </p:sp>
      <p:sp>
        <p:nvSpPr>
          <p:cNvPr id="12" name="Shape 10"/>
          <p:cNvSpPr/>
          <p:nvPr/>
        </p:nvSpPr>
        <p:spPr>
          <a:xfrm>
            <a:off x="6530188" y="2148840"/>
            <a:ext cx="502920" cy="502920"/>
          </a:xfrm>
          <a:prstGeom prst="ellipse">
            <a:avLst/>
          </a:prstGeom>
          <a:solidFill>
            <a:srgbClr val="33D17A"/>
          </a:solidFill>
          <a:ln w="12700">
            <a:solidFill>
              <a:srgbClr val="33D17A"/>
            </a:solidFill>
            <a:prstDash val="solid"/>
          </a:ln>
        </p:spPr>
        <p:txBody>
          <a:bodyPr/>
          <a:p/>
        </p:txBody>
      </p:sp>
      <p:sp>
        <p:nvSpPr>
          <p:cNvPr id="13" name="Text 11"/>
          <p:cNvSpPr/>
          <p:nvPr/>
        </p:nvSpPr>
        <p:spPr>
          <a:xfrm>
            <a:off x="7170268" y="2084832"/>
            <a:ext cx="428990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Festivāls / masu pasākums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7170268" y="2606040"/>
            <a:ext cx="4289908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B9C2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Tīkls pārslogots — zvani/ziņas kavējas.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502920" y="4297680"/>
            <a:ext cx="5387188" cy="1965960"/>
          </a:xfrm>
          <a:prstGeom prst="roundRect">
            <a:avLst/>
          </a:prstGeom>
          <a:solidFill>
            <a:srgbClr val="121B2D"/>
          </a:solidFill>
          <a:ln w="12700">
            <a:solidFill>
              <a:srgbClr val="121B2D"/>
            </a:solidFill>
            <a:prstDash val="solid"/>
          </a:ln>
          <a:effectLst>
            <a:outerShdw sx="100000" sy="100000" kx="0" ky="0" algn="bl" rotWithShape="0" blurRad="50800" dist="19050" dir="2700000">
              <a:srgbClr val="000000">
                <a:alpha val="22000"/>
              </a:srgbClr>
            </a:outerShdw>
          </a:effectLst>
        </p:spPr>
        <p:txBody>
          <a:bodyPr/>
          <a:p/>
        </p:txBody>
      </p:sp>
      <p:sp>
        <p:nvSpPr>
          <p:cNvPr id="16" name="Shape 14"/>
          <p:cNvSpPr/>
          <p:nvPr/>
        </p:nvSpPr>
        <p:spPr>
          <a:xfrm>
            <a:off x="731520" y="4617720"/>
            <a:ext cx="502920" cy="502920"/>
          </a:xfrm>
          <a:prstGeom prst="ellipse">
            <a:avLst/>
          </a:prstGeom>
          <a:solidFill>
            <a:srgbClr val="33D17A"/>
          </a:solidFill>
          <a:ln w="12700">
            <a:solidFill>
              <a:srgbClr val="33D17A"/>
            </a:solidFill>
            <a:prstDash val="solid"/>
          </a:ln>
        </p:spPr>
        <p:txBody>
          <a:bodyPr/>
          <a:p/>
        </p:txBody>
      </p:sp>
      <p:sp>
        <p:nvSpPr>
          <p:cNvPr id="17" name="Text 15"/>
          <p:cNvSpPr/>
          <p:nvPr/>
        </p:nvSpPr>
        <p:spPr>
          <a:xfrm>
            <a:off x="1371600" y="4553712"/>
            <a:ext cx="428990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Vētra / avārijas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1371600" y="5074920"/>
            <a:ext cx="4289908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B9C2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Elektrība + bāzes stacijas var izkrist.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6301588" y="4297680"/>
            <a:ext cx="5387188" cy="1965960"/>
          </a:xfrm>
          <a:prstGeom prst="roundRect">
            <a:avLst/>
          </a:prstGeom>
          <a:solidFill>
            <a:srgbClr val="121B2D"/>
          </a:solidFill>
          <a:ln w="12700">
            <a:solidFill>
              <a:srgbClr val="121B2D"/>
            </a:solidFill>
            <a:prstDash val="solid"/>
          </a:ln>
          <a:effectLst>
            <a:outerShdw sx="100000" sy="100000" kx="0" ky="0" algn="bl" rotWithShape="0" blurRad="50800" dist="19050" dir="2700000">
              <a:srgbClr val="000000">
                <a:alpha val="22000"/>
              </a:srgbClr>
            </a:outerShdw>
          </a:effectLst>
        </p:spPr>
        <p:txBody>
          <a:bodyPr/>
          <a:p/>
        </p:txBody>
      </p:sp>
      <p:sp>
        <p:nvSpPr>
          <p:cNvPr id="20" name="Shape 18"/>
          <p:cNvSpPr/>
          <p:nvPr/>
        </p:nvSpPr>
        <p:spPr>
          <a:xfrm>
            <a:off x="6530188" y="4617720"/>
            <a:ext cx="502920" cy="502920"/>
          </a:xfrm>
          <a:prstGeom prst="ellipse">
            <a:avLst/>
          </a:prstGeom>
          <a:solidFill>
            <a:srgbClr val="33D17A"/>
          </a:solidFill>
          <a:ln w="12700">
            <a:solidFill>
              <a:srgbClr val="33D17A"/>
            </a:solidFill>
            <a:prstDash val="solid"/>
          </a:ln>
        </p:spPr>
        <p:txBody>
          <a:bodyPr/>
          <a:p/>
        </p:txBody>
      </p:sp>
      <p:sp>
        <p:nvSpPr>
          <p:cNvPr id="21" name="Text 19"/>
          <p:cNvSpPr/>
          <p:nvPr/>
        </p:nvSpPr>
        <p:spPr>
          <a:xfrm>
            <a:off x="7170268" y="4553712"/>
            <a:ext cx="428990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Attāli lauki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7170268" y="5074920"/>
            <a:ext cx="4289908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B9C2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Tālāk no torņiem = mazāk iespēju.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320"/>
          </a:solidFill>
          <a:ln w="12700">
            <a:solidFill>
              <a:srgbClr val="0B1320"/>
            </a:solidFill>
            <a:prstDash val="solid"/>
          </a:ln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121B2D"/>
          </a:solidFill>
          <a:ln w="12700">
            <a:solidFill>
              <a:srgbClr val="121B2D"/>
            </a:solidFill>
            <a:prstDash val="solid"/>
          </a:ln>
        </p:spPr>
        <p:txBody>
          <a:bodyPr/>
          <a:p/>
        </p:txBody>
      </p:sp>
      <p:sp>
        <p:nvSpPr>
          <p:cNvPr id="4" name="Text 2"/>
          <p:cNvSpPr/>
          <p:nvPr/>
        </p:nvSpPr>
        <p:spPr>
          <a:xfrm>
            <a:off x="502920" y="109728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Kas ir LoRa?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0" y="493776"/>
            <a:ext cx="12191695" cy="27432"/>
          </a:xfrm>
          <a:prstGeom prst="rect">
            <a:avLst/>
          </a:prstGeom>
          <a:solidFill>
            <a:srgbClr val="33D17A"/>
          </a:solidFill>
          <a:ln w="12700">
            <a:solidFill>
              <a:srgbClr val="33D17A"/>
            </a:solidFill>
            <a:prstDash val="solid"/>
          </a:ln>
        </p:spPr>
        <p:txBody>
          <a:bodyPr/>
          <a:p/>
        </p:txBody>
      </p:sp>
      <p:sp>
        <p:nvSpPr>
          <p:cNvPr id="6" name="Text 4"/>
          <p:cNvSpPr/>
          <p:nvPr/>
        </p:nvSpPr>
        <p:spPr>
          <a:xfrm>
            <a:off x="502920" y="91440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LoRa = Long Range radio modulācija</a:t>
            </a:r>
            <a:endParaRPr lang="en-US" sz="3400" dirty="0"/>
          </a:p>
        </p:txBody>
      </p:sp>
      <p:sp>
        <p:nvSpPr>
          <p:cNvPr id="7" name="Text 5"/>
          <p:cNvSpPr/>
          <p:nvPr/>
        </p:nvSpPr>
        <p:spPr>
          <a:xfrm>
            <a:off x="502920" y="15087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B9C2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Ideja: sūtīt mazu datu apjomu ļoti tālu ar ļoti mazu enerģiju.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502920" y="2148840"/>
            <a:ext cx="2724912" cy="411480"/>
          </a:xfrm>
          <a:prstGeom prst="roundRect">
            <a:avLst/>
          </a:prstGeom>
          <a:solidFill>
            <a:srgbClr val="121B2D"/>
          </a:solidFill>
          <a:ln w="12700">
            <a:solidFill>
              <a:srgbClr val="33D17A"/>
            </a:solidFill>
            <a:prstDash val="solid"/>
          </a:ln>
        </p:spPr>
        <p:txBody>
          <a:bodyPr/>
          <a:p/>
        </p:txBody>
      </p:sp>
      <p:sp>
        <p:nvSpPr>
          <p:cNvPr id="9" name="Text 7"/>
          <p:cNvSpPr/>
          <p:nvPr/>
        </p:nvSpPr>
        <p:spPr>
          <a:xfrm>
            <a:off x="685800" y="2240280"/>
            <a:ext cx="235915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3D1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Trīs atslēgvārdi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02920" y="2697480"/>
            <a:ext cx="6492240" cy="14447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74320" indent="-274320">
              <a:lnSpc>
                <a:spcPct val="118000"/>
              </a:lnSpc>
              <a:spcAft>
                <a:spcPts val="600"/>
              </a:spcAft>
              <a:buSzPct val="100000"/>
              <a:buChar char="•"/>
            </a:pPr>
            <a:r>
              <a:rPr lang="en-US" sz="2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Liels attālums (km, nevis metri)</a:t>
            </a:r>
            <a:endParaRPr lang="en-US" sz="2400" dirty="0"/>
          </a:p>
          <a:p>
            <a:pPr marL="274320" indent="-274320">
              <a:lnSpc>
                <a:spcPct val="118000"/>
              </a:lnSpc>
              <a:spcAft>
                <a:spcPts val="600"/>
              </a:spcAft>
              <a:buSzPct val="100000"/>
              <a:buChar char="•"/>
            </a:pPr>
            <a:r>
              <a:rPr lang="en-US" sz="2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Zems patēriņš (dienas / nedēļas no akumulatora)</a:t>
            </a:r>
            <a:endParaRPr lang="en-US" sz="2400" dirty="0"/>
          </a:p>
          <a:p>
            <a:pPr marL="274320" indent="-274320">
              <a:lnSpc>
                <a:spcPct val="118000"/>
              </a:lnSpc>
              <a:spcAft>
                <a:spcPts val="600"/>
              </a:spcAft>
              <a:buSzPct val="100000"/>
              <a:buChar char="•"/>
            </a:pPr>
            <a:r>
              <a:rPr lang="en-US" sz="2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Mazs ātrums (īsi teksti, sensori, GPS koordinātes)</a:t>
            </a:r>
            <a:endParaRPr lang="en-US" sz="2400" dirty="0"/>
          </a:p>
        </p:txBody>
      </p:sp>
      <p:sp>
        <p:nvSpPr>
          <p:cNvPr id="11" name="Shape 9"/>
          <p:cNvSpPr/>
          <p:nvPr/>
        </p:nvSpPr>
        <p:spPr>
          <a:xfrm>
            <a:off x="8412480" y="2423160"/>
            <a:ext cx="3291840" cy="3291840"/>
          </a:xfrm>
          <a:prstGeom prst="arc">
            <a:avLst/>
          </a:prstGeom>
          <a:noFill/>
          <a:ln w="25400">
            <a:solidFill>
              <a:srgbClr val="4EA8FF"/>
            </a:solidFill>
            <a:prstDash val="solid"/>
          </a:ln>
        </p:spPr>
        <p:txBody>
          <a:bodyPr/>
          <a:p/>
        </p:txBody>
      </p:sp>
      <p:sp>
        <p:nvSpPr>
          <p:cNvPr id="12" name="Shape 10"/>
          <p:cNvSpPr/>
          <p:nvPr/>
        </p:nvSpPr>
        <p:spPr>
          <a:xfrm>
            <a:off x="8641080" y="2651760"/>
            <a:ext cx="2834640" cy="2834640"/>
          </a:xfrm>
          <a:prstGeom prst="arc">
            <a:avLst/>
          </a:prstGeom>
          <a:noFill/>
          <a:ln w="25400">
            <a:solidFill>
              <a:srgbClr val="4EA8FF"/>
            </a:solidFill>
            <a:prstDash val="solid"/>
          </a:ln>
        </p:spPr>
        <p:txBody>
          <a:bodyPr/>
          <a:p/>
        </p:txBody>
      </p:sp>
      <p:sp>
        <p:nvSpPr>
          <p:cNvPr id="13" name="Shape 11"/>
          <p:cNvSpPr/>
          <p:nvPr/>
        </p:nvSpPr>
        <p:spPr>
          <a:xfrm>
            <a:off x="8869680" y="2880360"/>
            <a:ext cx="2377440" cy="2377440"/>
          </a:xfrm>
          <a:prstGeom prst="arc">
            <a:avLst/>
          </a:prstGeom>
          <a:noFill/>
          <a:ln w="25400">
            <a:solidFill>
              <a:srgbClr val="4EA8FF"/>
            </a:solidFill>
            <a:prstDash val="solid"/>
          </a:ln>
        </p:spPr>
        <p:txBody>
          <a:bodyPr/>
          <a:p/>
        </p:txBody>
      </p:sp>
      <p:sp>
        <p:nvSpPr>
          <p:cNvPr id="14" name="Shape 12"/>
          <p:cNvSpPr/>
          <p:nvPr/>
        </p:nvSpPr>
        <p:spPr>
          <a:xfrm>
            <a:off x="9098280" y="3108960"/>
            <a:ext cx="1920240" cy="1920240"/>
          </a:xfrm>
          <a:prstGeom prst="arc">
            <a:avLst/>
          </a:prstGeom>
          <a:noFill/>
          <a:ln w="25400">
            <a:solidFill>
              <a:srgbClr val="4EA8FF"/>
            </a:solidFill>
            <a:prstDash val="solid"/>
          </a:ln>
        </p:spPr>
        <p:txBody>
          <a:bodyPr/>
          <a:p/>
        </p:txBody>
      </p:sp>
      <p:sp>
        <p:nvSpPr>
          <p:cNvPr id="15" name="Shape 13"/>
          <p:cNvSpPr/>
          <p:nvPr/>
        </p:nvSpPr>
        <p:spPr>
          <a:xfrm>
            <a:off x="9857232" y="3913632"/>
            <a:ext cx="256032" cy="256032"/>
          </a:xfrm>
          <a:prstGeom prst="ellipse">
            <a:avLst/>
          </a:prstGeom>
          <a:solidFill>
            <a:srgbClr val="4EA8FF"/>
          </a:solidFill>
          <a:ln w="12700">
            <a:solidFill>
              <a:srgbClr val="4EA8FF"/>
            </a:solidFill>
            <a:prstDash val="solid"/>
          </a:ln>
        </p:spPr>
        <p:txBody>
          <a:bodyPr/>
          <a:p/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320"/>
          </a:solidFill>
          <a:ln w="12700">
            <a:solidFill>
              <a:srgbClr val="0B1320"/>
            </a:solidFill>
            <a:prstDash val="solid"/>
          </a:ln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121B2D"/>
          </a:solidFill>
          <a:ln w="12700">
            <a:solidFill>
              <a:srgbClr val="121B2D"/>
            </a:solidFill>
            <a:prstDash val="solid"/>
          </a:ln>
        </p:spPr>
        <p:txBody>
          <a:bodyPr/>
          <a:p/>
        </p:txBody>
      </p:sp>
      <p:sp>
        <p:nvSpPr>
          <p:cNvPr id="4" name="Text 2"/>
          <p:cNvSpPr/>
          <p:nvPr/>
        </p:nvSpPr>
        <p:spPr>
          <a:xfrm>
            <a:off x="502920" y="109728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 LoRa NAV paredzēta darīt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0" y="493776"/>
            <a:ext cx="12191695" cy="27432"/>
          </a:xfrm>
          <a:prstGeom prst="rect">
            <a:avLst/>
          </a:prstGeom>
          <a:solidFill>
            <a:srgbClr val="33D17A"/>
          </a:solidFill>
          <a:ln w="12700">
            <a:solidFill>
              <a:srgbClr val="33D17A"/>
            </a:solidFill>
            <a:prstDash val="solid"/>
          </a:ln>
        </p:spPr>
        <p:txBody>
          <a:bodyPr/>
          <a:p/>
        </p:txBody>
      </p:sp>
      <p:sp>
        <p:nvSpPr>
          <p:cNvPr id="6" name="Text 4"/>
          <p:cNvSpPr/>
          <p:nvPr/>
        </p:nvSpPr>
        <p:spPr>
          <a:xfrm>
            <a:off x="502920" y="91440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LoRa nav “bezmaksas internets”</a:t>
            </a:r>
            <a:endParaRPr lang="en-US" sz="3400" dirty="0"/>
          </a:p>
        </p:txBody>
      </p:sp>
      <p:sp>
        <p:nvSpPr>
          <p:cNvPr id="7" name="Shape 5"/>
          <p:cNvSpPr/>
          <p:nvPr/>
        </p:nvSpPr>
        <p:spPr>
          <a:xfrm rot="-480000">
            <a:off x="8412480" y="1691640"/>
            <a:ext cx="3291840" cy="1051560"/>
          </a:xfrm>
          <a:prstGeom prst="roundRect">
            <a:avLst/>
          </a:prstGeom>
          <a:solidFill>
            <a:srgbClr val="FFB020">
              <a:alpha val="90000"/>
            </a:srgbClr>
          </a:solidFill>
          <a:ln w="25400">
            <a:solidFill>
              <a:srgbClr val="FFB020"/>
            </a:solidFill>
            <a:prstDash val="solid"/>
          </a:ln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8412480" y="1801368"/>
            <a:ext cx="3291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b="1" dirty="0">
                <a:solidFill>
                  <a:srgbClr val="0B13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NĒ</a:t>
            </a:r>
            <a:endParaRPr lang="en-US" sz="4600" dirty="0"/>
          </a:p>
        </p:txBody>
      </p:sp>
      <p:sp>
        <p:nvSpPr>
          <p:cNvPr id="9" name="Shape 7"/>
          <p:cNvSpPr/>
          <p:nvPr/>
        </p:nvSpPr>
        <p:spPr>
          <a:xfrm>
            <a:off x="502920" y="1920240"/>
            <a:ext cx="2368296" cy="411480"/>
          </a:xfrm>
          <a:prstGeom prst="roundRect">
            <a:avLst/>
          </a:prstGeom>
          <a:solidFill>
            <a:srgbClr val="121B2D"/>
          </a:solidFill>
          <a:ln w="12700">
            <a:solidFill>
              <a:srgbClr val="33D17A"/>
            </a:solidFill>
            <a:prstDash val="solid"/>
          </a:ln>
        </p:spPr>
        <p:txBody>
          <a:bodyPr/>
          <a:p/>
        </p:txBody>
      </p:sp>
      <p:sp>
        <p:nvSpPr>
          <p:cNvPr id="10" name="Text 8"/>
          <p:cNvSpPr/>
          <p:nvPr/>
        </p:nvSpPr>
        <p:spPr>
          <a:xfrm>
            <a:off x="685800" y="2011680"/>
            <a:ext cx="200253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3D1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Tipiskie “nē”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02920" y="2468880"/>
            <a:ext cx="7589520" cy="180441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t>Nav video/balss straumēšanai</a:t>
            </a:r>
          </a:p>
          <a:p>
            <a:r>
              <a:t>Nav lielu failu sūtīšanai</a:t>
            </a:r>
          </a:p>
          <a:p>
            <a:r>
              <a:t>Nav paredzēta “čatam bez pauzes”</a:t>
            </a:r>
          </a:p>
          <a:p>
            <a:r>
              <a:t>Jūtīga pret ļaunu pārpludināšanu (spamu) — etiķete ir svarīga</a:t>
            </a:r>
          </a:p>
          <a:p>
            <a:r>
              <a:t>Interesants fakts: Wi‑Fi HaLow (802.11ah) ir “Wi‑Fi sub‑1 GHz” ar km distanci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320"/>
          </a:solidFill>
          <a:ln w="12700">
            <a:solidFill>
              <a:srgbClr val="0B1320"/>
            </a:solidFill>
            <a:prstDash val="solid"/>
          </a:ln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121B2D"/>
          </a:solidFill>
          <a:ln w="12700">
            <a:solidFill>
              <a:srgbClr val="121B2D"/>
            </a:solidFill>
            <a:prstDash val="solid"/>
          </a:ln>
        </p:spPr>
        <p:txBody>
          <a:bodyPr/>
          <a:p/>
        </p:txBody>
      </p:sp>
      <p:sp>
        <p:nvSpPr>
          <p:cNvPr id="4" name="Text 2"/>
          <p:cNvSpPr/>
          <p:nvPr/>
        </p:nvSpPr>
        <p:spPr>
          <a:xfrm>
            <a:off x="502920" y="109728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“Čirp” triks: kāpēc LoRa ir izturīga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0" y="493776"/>
            <a:ext cx="12191695" cy="27432"/>
          </a:xfrm>
          <a:prstGeom prst="rect">
            <a:avLst/>
          </a:prstGeom>
          <a:solidFill>
            <a:srgbClr val="33D17A"/>
          </a:solidFill>
          <a:ln w="12700">
            <a:solidFill>
              <a:srgbClr val="33D17A"/>
            </a:solidFill>
            <a:prstDash val="solid"/>
          </a:ln>
        </p:spPr>
        <p:txBody>
          <a:bodyPr/>
          <a:p/>
        </p:txBody>
      </p:sp>
      <p:sp>
        <p:nvSpPr>
          <p:cNvPr id="6" name="Text 4"/>
          <p:cNvSpPr/>
          <p:nvPr/>
        </p:nvSpPr>
        <p:spPr>
          <a:xfrm>
            <a:off x="502920" y="86868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LoRa izmanto Chirp Spread Spectrum (CSS)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502920" y="1463040"/>
            <a:ext cx="76809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B9C2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Vienkārši sakot: signāls “izslīd” cauri frekvencei kā putna čivināšana — un to vieglāk atpazīt trokšņos.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502920" y="2331720"/>
            <a:ext cx="3081528" cy="411480"/>
          </a:xfrm>
          <a:prstGeom prst="roundRect">
            <a:avLst/>
          </a:prstGeom>
          <a:solidFill>
            <a:srgbClr val="121B2D"/>
          </a:solidFill>
          <a:ln w="12700">
            <a:solidFill>
              <a:srgbClr val="33D17A"/>
            </a:solidFill>
            <a:prstDash val="solid"/>
          </a:ln>
        </p:spPr>
        <p:txBody>
          <a:bodyPr/>
          <a:p/>
        </p:txBody>
      </p:sp>
      <p:sp>
        <p:nvSpPr>
          <p:cNvPr id="9" name="Text 7"/>
          <p:cNvSpPr/>
          <p:nvPr/>
        </p:nvSpPr>
        <p:spPr>
          <a:xfrm>
            <a:off x="685800" y="2423160"/>
            <a:ext cx="271576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3D1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Kompromiss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02920" y="2880360"/>
            <a:ext cx="7680960" cy="135483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51460" indent="-251460">
              <a:lnSpc>
                <a:spcPct val="118000"/>
              </a:lnSpc>
              <a:spcAft>
                <a:spcPts val="550"/>
              </a:spcAft>
              <a:buSzPct val="100000"/>
              <a:buChar char="•"/>
            </a:pPr>
            <a:r>
              <a:rPr lang="en-US" sz="2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Lēnāk → tālāk un uzticamāk</a:t>
            </a:r>
            <a:endParaRPr lang="en-US" sz="2200" dirty="0"/>
          </a:p>
          <a:p>
            <a:pPr marL="251460" indent="-251460">
              <a:lnSpc>
                <a:spcPct val="118000"/>
              </a:lnSpc>
              <a:spcAft>
                <a:spcPts val="550"/>
              </a:spcAft>
              <a:buSzPct val="100000"/>
              <a:buChar char="•"/>
            </a:pPr>
            <a:r>
              <a:rPr lang="en-US" sz="2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Ātrāk → tuvāk un ar mazāku “rezervi”</a:t>
            </a:r>
            <a:endParaRPr lang="en-US" sz="2200" dirty="0"/>
          </a:p>
          <a:p>
            <a:pPr marL="251460" indent="-251460">
              <a:lnSpc>
                <a:spcPct val="118000"/>
              </a:lnSpc>
              <a:spcAft>
                <a:spcPts val="550"/>
              </a:spcAft>
              <a:buSzPct val="100000"/>
              <a:buChar char="•"/>
            </a:pPr>
            <a:r>
              <a:rPr lang="en-US" sz="2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Tāpēc viens un tas pats ziņojums var aizņemt ļoti atšķirīgu “laiku ēterā”</a:t>
            </a:r>
            <a:endParaRPr lang="en-US" sz="2200" dirty="0"/>
          </a:p>
        </p:txBody>
      </p:sp>
      <p:sp>
        <p:nvSpPr>
          <p:cNvPr id="11" name="Shape 9"/>
          <p:cNvSpPr/>
          <p:nvPr/>
        </p:nvSpPr>
        <p:spPr>
          <a:xfrm>
            <a:off x="8503920" y="1828800"/>
            <a:ext cx="3200400" cy="4480560"/>
          </a:xfrm>
          <a:prstGeom prst="roundRect">
            <a:avLst/>
          </a:prstGeom>
          <a:solidFill>
            <a:srgbClr val="121B2D"/>
          </a:solidFill>
          <a:ln w="12700">
            <a:solidFill>
              <a:srgbClr val="121B2D"/>
            </a:solidFill>
            <a:prstDash val="solid"/>
          </a:ln>
          <a:effectLst>
            <a:outerShdw sx="100000" sy="100000" kx="0" ky="0" algn="bl" rotWithShape="0" blurRad="50800" dist="19050" dir="27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12" name="Text 10"/>
          <p:cNvSpPr/>
          <p:nvPr/>
        </p:nvSpPr>
        <p:spPr>
          <a:xfrm>
            <a:off x="8732520" y="205740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3D1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Interesants fakts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8732520" y="2377440"/>
            <a:ext cx="2743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B9C2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Čirps = frekvence “slīd” no zemākas uz augstāku (vai otrādi).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8732520" y="3246120"/>
            <a:ext cx="2743200" cy="2651760"/>
          </a:xfrm>
          <a:prstGeom prst="rect">
            <a:avLst/>
          </a:prstGeom>
          <a:solidFill>
            <a:srgbClr val="0B1320"/>
          </a:solidFill>
          <a:ln w="12700">
            <a:solidFill>
              <a:srgbClr val="0B1320"/>
            </a:solidFill>
            <a:prstDash val="solid"/>
          </a:ln>
        </p:spPr>
        <p:txBody>
          <a:bodyPr/>
          <a:p/>
        </p:txBody>
      </p:sp>
      <p:sp>
        <p:nvSpPr>
          <p:cNvPr id="15" name="Shape 13"/>
          <p:cNvSpPr/>
          <p:nvPr/>
        </p:nvSpPr>
        <p:spPr>
          <a:xfrm>
            <a:off x="8915400" y="5577840"/>
            <a:ext cx="320040" cy="-2011680"/>
          </a:xfrm>
          <a:prstGeom prst="line">
            <a:avLst/>
          </a:prstGeom>
          <a:noFill/>
          <a:ln w="25400">
            <a:solidFill>
              <a:srgbClr val="4EA8FF"/>
            </a:solidFill>
            <a:prstDash val="solid"/>
          </a:ln>
        </p:spPr>
        <p:txBody>
          <a:bodyPr/>
          <a:p/>
        </p:txBody>
      </p:sp>
      <p:sp>
        <p:nvSpPr>
          <p:cNvPr id="16" name="Shape 14"/>
          <p:cNvSpPr/>
          <p:nvPr/>
        </p:nvSpPr>
        <p:spPr>
          <a:xfrm>
            <a:off x="9326880" y="5577840"/>
            <a:ext cx="320040" cy="-2011680"/>
          </a:xfrm>
          <a:prstGeom prst="line">
            <a:avLst/>
          </a:prstGeom>
          <a:noFill/>
          <a:ln w="25400">
            <a:solidFill>
              <a:srgbClr val="33D17A"/>
            </a:solidFill>
            <a:prstDash val="solid"/>
          </a:ln>
        </p:spPr>
        <p:txBody>
          <a:bodyPr/>
          <a:p/>
        </p:txBody>
      </p:sp>
      <p:sp>
        <p:nvSpPr>
          <p:cNvPr id="17" name="Shape 15"/>
          <p:cNvSpPr/>
          <p:nvPr/>
        </p:nvSpPr>
        <p:spPr>
          <a:xfrm>
            <a:off x="9738360" y="5577840"/>
            <a:ext cx="320040" cy="-2011680"/>
          </a:xfrm>
          <a:prstGeom prst="line">
            <a:avLst/>
          </a:prstGeom>
          <a:noFill/>
          <a:ln w="25400">
            <a:solidFill>
              <a:srgbClr val="4EA8FF"/>
            </a:solidFill>
            <a:prstDash val="solid"/>
          </a:ln>
        </p:spPr>
        <p:txBody>
          <a:bodyPr/>
          <a:p/>
        </p:txBody>
      </p:sp>
      <p:sp>
        <p:nvSpPr>
          <p:cNvPr id="18" name="Shape 16"/>
          <p:cNvSpPr/>
          <p:nvPr/>
        </p:nvSpPr>
        <p:spPr>
          <a:xfrm>
            <a:off x="10149840" y="5577840"/>
            <a:ext cx="320040" cy="-2011680"/>
          </a:xfrm>
          <a:prstGeom prst="line">
            <a:avLst/>
          </a:prstGeom>
          <a:noFill/>
          <a:ln w="25400">
            <a:solidFill>
              <a:srgbClr val="33D17A"/>
            </a:solidFill>
            <a:prstDash val="solid"/>
          </a:ln>
        </p:spPr>
        <p:txBody>
          <a:bodyPr/>
          <a:p/>
        </p:txBody>
      </p:sp>
      <p:sp>
        <p:nvSpPr>
          <p:cNvPr id="19" name="Shape 17"/>
          <p:cNvSpPr/>
          <p:nvPr/>
        </p:nvSpPr>
        <p:spPr>
          <a:xfrm>
            <a:off x="10561320" y="5577840"/>
            <a:ext cx="320040" cy="-2011680"/>
          </a:xfrm>
          <a:prstGeom prst="line">
            <a:avLst/>
          </a:prstGeom>
          <a:noFill/>
          <a:ln w="25400">
            <a:solidFill>
              <a:srgbClr val="4EA8FF"/>
            </a:solidFill>
            <a:prstDash val="solid"/>
          </a:ln>
        </p:spPr>
        <p:txBody>
          <a:bodyPr/>
          <a:p/>
        </p:txBody>
      </p:sp>
      <p:sp>
        <p:nvSpPr>
          <p:cNvPr id="20" name="Shape 18"/>
          <p:cNvSpPr/>
          <p:nvPr/>
        </p:nvSpPr>
        <p:spPr>
          <a:xfrm>
            <a:off x="10972800" y="5577840"/>
            <a:ext cx="320040" cy="-2011680"/>
          </a:xfrm>
          <a:prstGeom prst="line">
            <a:avLst/>
          </a:prstGeom>
          <a:noFill/>
          <a:ln w="25400">
            <a:solidFill>
              <a:srgbClr val="33D17A"/>
            </a:solidFill>
            <a:prstDash val="solid"/>
          </a:ln>
        </p:spPr>
        <p:txBody>
          <a:bodyPr/>
          <a:p/>
        </p:txBody>
      </p:sp>
      <p:sp>
        <p:nvSpPr>
          <p:cNvPr id="21" name="Text 19"/>
          <p:cNvSpPr/>
          <p:nvPr/>
        </p:nvSpPr>
        <p:spPr>
          <a:xfrm>
            <a:off x="8732520" y="292608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B9C2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Frekvence ↑   •   Laiks →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320"/>
          </a:solidFill>
          <a:ln w="12700">
            <a:solidFill>
              <a:srgbClr val="0B1320"/>
            </a:solidFill>
            <a:prstDash val="solid"/>
          </a:ln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121B2D"/>
          </a:solidFill>
          <a:ln w="12700">
            <a:solidFill>
              <a:srgbClr val="121B2D"/>
            </a:solidFill>
            <a:prstDash val="solid"/>
          </a:ln>
        </p:spPr>
        <p:txBody>
          <a:bodyPr/>
          <a:p/>
        </p:txBody>
      </p:sp>
      <p:sp>
        <p:nvSpPr>
          <p:cNvPr id="4" name="Text 2"/>
          <p:cNvSpPr/>
          <p:nvPr/>
        </p:nvSpPr>
        <p:spPr>
          <a:xfrm>
            <a:off x="502920" y="109728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Cik tālu tas strādā?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0" y="493776"/>
            <a:ext cx="12191695" cy="27432"/>
          </a:xfrm>
          <a:prstGeom prst="rect">
            <a:avLst/>
          </a:prstGeom>
          <a:solidFill>
            <a:srgbClr val="33D17A"/>
          </a:solidFill>
          <a:ln w="12700">
            <a:solidFill>
              <a:srgbClr val="33D17A"/>
            </a:solidFill>
            <a:prstDash val="solid"/>
          </a:ln>
        </p:spPr>
        <p:txBody>
          <a:bodyPr/>
          <a:p/>
        </p:txBody>
      </p:sp>
      <p:sp>
        <p:nvSpPr>
          <p:cNvPr id="6" name="Text 4"/>
          <p:cNvSpPr/>
          <p:nvPr/>
        </p:nvSpPr>
        <p:spPr>
          <a:xfrm>
            <a:off x="502920" y="91440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Praksē: kilometri. Rekordos: simti kilometru.</a:t>
            </a:r>
            <a:endParaRPr lang="en-US" sz="3200" dirty="0"/>
          </a:p>
        </p:txBody>
      </p:sp>
      <p:sp>
        <p:nvSpPr>
          <p:cNvPr id="7" name="Shape 5"/>
          <p:cNvSpPr/>
          <p:nvPr/>
        </p:nvSpPr>
        <p:spPr>
          <a:xfrm>
            <a:off x="502920" y="1828800"/>
            <a:ext cx="5760720" cy="1005840"/>
          </a:xfrm>
          <a:prstGeom prst="roundRect">
            <a:avLst/>
          </a:prstGeom>
          <a:solidFill>
            <a:srgbClr val="121B2D"/>
          </a:solidFill>
          <a:ln w="12700">
            <a:solidFill>
              <a:srgbClr val="4EA8FF"/>
            </a:solidFill>
            <a:prstDash val="solid"/>
          </a:ln>
          <a:effectLst>
            <a:outerShdw sx="100000" sy="100000" kx="0" ky="0" algn="bl" rotWithShape="0" blurRad="50800" dist="25400" dir="27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731520" y="1993392"/>
            <a:ext cx="5303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B9C2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Tipiski apstākļi (specs/realitāte, atkarīgs no reljefa)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731520" y="2240280"/>
            <a:ext cx="5303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Pilsētā ~5 km</a:t>
            </a:r>
            <a:endParaRPr lang="en-US" sz="2600" dirty="0"/>
          </a:p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Laukos ~15 km+</a:t>
            </a:r>
            <a:endParaRPr lang="en-US" sz="2600" dirty="0"/>
          </a:p>
        </p:txBody>
      </p:sp>
      <p:sp>
        <p:nvSpPr>
          <p:cNvPr id="10" name="Shape 8"/>
          <p:cNvSpPr/>
          <p:nvPr/>
        </p:nvSpPr>
        <p:spPr>
          <a:xfrm>
            <a:off x="502920" y="2971800"/>
            <a:ext cx="5760720" cy="1005840"/>
          </a:xfrm>
          <a:prstGeom prst="roundRect">
            <a:avLst/>
          </a:prstGeom>
          <a:solidFill>
            <a:srgbClr val="121B2D"/>
          </a:solidFill>
          <a:ln w="12700">
            <a:solidFill>
              <a:srgbClr val="4EA8FF"/>
            </a:solidFill>
            <a:prstDash val="solid"/>
          </a:ln>
          <a:effectLst>
            <a:outerShdw sx="100000" sy="100000" kx="0" ky="0" algn="bl" rotWithShape="0" blurRad="50800" dist="25400" dir="27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11" name="Text 9"/>
          <p:cNvSpPr/>
          <p:nvPr/>
        </p:nvSpPr>
        <p:spPr>
          <a:xfrm>
            <a:off x="731520" y="3136392"/>
            <a:ext cx="5303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B9C2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Interesants fakts: LoRaWAN paketes rekords ar 25 mW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731520" y="3383280"/>
            <a:ext cx="5303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832 km</a:t>
            </a:r>
            <a:endParaRPr lang="en-US" sz="2600" dirty="0"/>
          </a:p>
        </p:txBody>
      </p:sp>
      <p:sp>
        <p:nvSpPr>
          <p:cNvPr id="13" name="Text 11"/>
          <p:cNvSpPr/>
          <p:nvPr/>
        </p:nvSpPr>
        <p:spPr>
          <a:xfrm>
            <a:off x="502920" y="4160520"/>
            <a:ext cx="5760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B9C2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⚠️ Rekordi parasti ir ar augstuma priekšrocību (balons/kalni) un “ideālu” redzamību.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6675120" y="1554480"/>
            <a:ext cx="5029200" cy="4846320"/>
          </a:xfrm>
          <a:prstGeom prst="roundRect">
            <a:avLst/>
          </a:prstGeom>
          <a:solidFill>
            <a:srgbClr val="121B2D"/>
          </a:solidFill>
          <a:ln w="12700">
            <a:solidFill>
              <a:srgbClr val="121B2D"/>
            </a:solidFill>
            <a:prstDash val="solid"/>
          </a:ln>
          <a:effectLst>
            <a:outerShdw sx="100000" sy="100000" kx="0" ky="0" algn="bl" rotWithShape="0" blurRad="50800" dist="19050" dir="27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15" name="Text 13"/>
          <p:cNvSpPr/>
          <p:nvPr/>
        </p:nvSpPr>
        <p:spPr>
          <a:xfrm>
            <a:off x="6949440" y="1828800"/>
            <a:ext cx="4480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t>Kāpēc balons dod “superattālumu”?</a:t>
            </a:r>
          </a:p>
        </p:txBody>
      </p:sp>
      <p:sp>
        <p:nvSpPr>
          <p:cNvPr id="16" name="Text 14"/>
          <p:cNvSpPr/>
          <p:nvPr/>
        </p:nvSpPr>
        <p:spPr>
          <a:xfrm>
            <a:off x="6949440" y="2331720"/>
            <a:ext cx="4480560" cy="117500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t>Mazāk šķēršļu</a:t>
            </a:r>
          </a:p>
          <a:p>
            <a:r>
              <a:t>Mazāk traucējumu</a:t>
            </a:r>
          </a:p>
          <a:p>
            <a:r>
              <a:t>Tieša redzamība (line‑of‑sight)</a:t>
            </a:r>
          </a:p>
        </p:txBody>
      </p:sp>
      <p:sp>
        <p:nvSpPr>
          <p:cNvPr id="17" name="Shape 15"/>
          <p:cNvSpPr/>
          <p:nvPr/>
        </p:nvSpPr>
        <p:spPr>
          <a:xfrm>
            <a:off x="9006840" y="3794760"/>
            <a:ext cx="868680" cy="1143000"/>
          </a:xfrm>
          <a:prstGeom prst="ellipse">
            <a:avLst/>
          </a:prstGeom>
          <a:solidFill>
            <a:srgbClr val="4EA8FF"/>
          </a:solidFill>
          <a:ln w="12700">
            <a:solidFill>
              <a:srgbClr val="FFFFFF"/>
            </a:solidFill>
            <a:prstDash val="solid"/>
          </a:ln>
        </p:spPr>
        <p:txBody>
          <a:bodyPr/>
          <a:p/>
        </p:txBody>
      </p:sp>
      <p:sp>
        <p:nvSpPr>
          <p:cNvPr id="18" name="Shape 16"/>
          <p:cNvSpPr/>
          <p:nvPr/>
        </p:nvSpPr>
        <p:spPr>
          <a:xfrm>
            <a:off x="9345168" y="4892040"/>
            <a:ext cx="201168" cy="164592"/>
          </a:xfrm>
          <a:prstGeom prst="triangle">
            <a:avLst/>
          </a:prstGeom>
          <a:solidFill>
            <a:srgbClr val="4EA8FF"/>
          </a:solidFill>
          <a:ln w="12700">
            <a:solidFill>
              <a:srgbClr val="4EA8FF"/>
            </a:solidFill>
            <a:prstDash val="solid"/>
          </a:ln>
        </p:spPr>
        <p:txBody>
          <a:bodyPr/>
          <a:p/>
        </p:txBody>
      </p:sp>
      <p:sp>
        <p:nvSpPr>
          <p:cNvPr id="19" name="Shape 17"/>
          <p:cNvSpPr/>
          <p:nvPr/>
        </p:nvSpPr>
        <p:spPr>
          <a:xfrm>
            <a:off x="9445752" y="5047488"/>
            <a:ext cx="0" cy="685800"/>
          </a:xfrm>
          <a:prstGeom prst="line">
            <a:avLst/>
          </a:prstGeom>
          <a:noFill/>
          <a:ln w="12700">
            <a:solidFill>
              <a:srgbClr val="FFFFFF"/>
            </a:solidFill>
            <a:prstDash val="solid"/>
          </a:ln>
        </p:spPr>
        <p:txBody>
          <a:bodyPr/>
          <a:p/>
        </p:txBody>
      </p:sp>
      <p:sp>
        <p:nvSpPr>
          <p:cNvPr id="20" name="Shape 18"/>
          <p:cNvSpPr/>
          <p:nvPr/>
        </p:nvSpPr>
        <p:spPr>
          <a:xfrm>
            <a:off x="9189720" y="5715000"/>
            <a:ext cx="502920" cy="256032"/>
          </a:xfrm>
          <a:prstGeom prst="roundRect">
            <a:avLst/>
          </a:prstGeom>
          <a:solidFill>
            <a:srgbClr val="33D17A"/>
          </a:solidFill>
          <a:ln w="12700">
            <a:solidFill>
              <a:srgbClr val="FFFFFF"/>
            </a:solidFill>
            <a:prstDash val="solid"/>
          </a:ln>
        </p:spPr>
        <p:txBody>
          <a:bodyPr/>
          <a:p/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320"/>
          </a:solidFill>
          <a:ln w="12700">
            <a:solidFill>
              <a:srgbClr val="0B1320"/>
            </a:solidFill>
            <a:prstDash val="solid"/>
          </a:ln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121B2D"/>
          </a:solidFill>
          <a:ln w="12700">
            <a:solidFill>
              <a:srgbClr val="121B2D"/>
            </a:solidFill>
            <a:prstDash val="solid"/>
          </a:ln>
        </p:spPr>
        <p:txBody>
          <a:bodyPr/>
          <a:p/>
        </p:txBody>
      </p:sp>
      <p:sp>
        <p:nvSpPr>
          <p:cNvPr id="4" name="Text 2"/>
          <p:cNvSpPr/>
          <p:nvPr/>
        </p:nvSpPr>
        <p:spPr>
          <a:xfrm>
            <a:off x="502920" y="109728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Kas ir “mesh” tīkls?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0" y="493776"/>
            <a:ext cx="12191695" cy="27432"/>
          </a:xfrm>
          <a:prstGeom prst="rect">
            <a:avLst/>
          </a:prstGeom>
          <a:solidFill>
            <a:srgbClr val="33D17A"/>
          </a:solidFill>
          <a:ln w="12700">
            <a:solidFill>
              <a:srgbClr val="33D17A"/>
            </a:solidFill>
            <a:prstDash val="solid"/>
          </a:ln>
        </p:spPr>
        <p:txBody>
          <a:bodyPr/>
          <a:p/>
        </p:txBody>
      </p:sp>
      <p:sp>
        <p:nvSpPr>
          <p:cNvPr id="6" name="Text 4"/>
          <p:cNvSpPr/>
          <p:nvPr/>
        </p:nvSpPr>
        <p:spPr>
          <a:xfrm>
            <a:off x="502920" y="914400"/>
            <a:ext cx="67665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Tīkls bez viena “torņa”</a:t>
            </a:r>
            <a:endParaRPr lang="en-US" sz="3400" dirty="0"/>
          </a:p>
        </p:txBody>
      </p:sp>
      <p:sp>
        <p:nvSpPr>
          <p:cNvPr id="7" name="Text 5"/>
          <p:cNvSpPr/>
          <p:nvPr/>
        </p:nvSpPr>
        <p:spPr>
          <a:xfrm>
            <a:off x="502920" y="1508760"/>
            <a:ext cx="6766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B9C2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Katrs mezgls var palīdzēt nogādāt ziņu tālāk.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502920" y="2057400"/>
            <a:ext cx="2606040" cy="411480"/>
          </a:xfrm>
          <a:prstGeom prst="roundRect">
            <a:avLst/>
          </a:prstGeom>
          <a:solidFill>
            <a:srgbClr val="121B2D"/>
          </a:solidFill>
          <a:ln w="12700">
            <a:solidFill>
              <a:srgbClr val="33D17A"/>
            </a:solidFill>
            <a:prstDash val="solid"/>
          </a:ln>
        </p:spPr>
        <p:txBody>
          <a:bodyPr/>
          <a:p/>
        </p:txBody>
      </p:sp>
      <p:sp>
        <p:nvSpPr>
          <p:cNvPr id="9" name="Text 7"/>
          <p:cNvSpPr/>
          <p:nvPr/>
        </p:nvSpPr>
        <p:spPr>
          <a:xfrm>
            <a:off x="685800" y="2148840"/>
            <a:ext cx="22402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3D1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Kā tas izskatās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02920" y="2606040"/>
            <a:ext cx="6766560" cy="135483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51460" indent="-251460">
              <a:lnSpc>
                <a:spcPct val="118000"/>
              </a:lnSpc>
              <a:spcAft>
                <a:spcPts val="550"/>
              </a:spcAft>
              <a:buSzPct val="100000"/>
              <a:buChar char="•"/>
            </a:pPr>
            <a:r>
              <a:rPr lang="en-US" sz="2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Ziņa var “lēkt” cauri vairākiem mezgliem</a:t>
            </a:r>
            <a:endParaRPr lang="en-US" sz="2200" dirty="0"/>
          </a:p>
          <a:p>
            <a:pPr marL="251460" indent="-251460">
              <a:lnSpc>
                <a:spcPct val="118000"/>
              </a:lnSpc>
              <a:spcAft>
                <a:spcPts val="550"/>
              </a:spcAft>
              <a:buSzPct val="100000"/>
              <a:buChar char="•"/>
            </a:pPr>
            <a:r>
              <a:rPr lang="en-US" sz="2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 viens mezgls pazūd, var atrasties cits maršruts</a:t>
            </a:r>
            <a:endParaRPr lang="en-US" sz="2200" dirty="0"/>
          </a:p>
          <a:p>
            <a:pPr marL="251460" indent="-251460">
              <a:lnSpc>
                <a:spcPct val="118000"/>
              </a:lnSpc>
              <a:spcAft>
                <a:spcPts val="550"/>
              </a:spcAft>
              <a:buSzPct val="100000"/>
              <a:buChar char="•"/>
            </a:pPr>
            <a:r>
              <a:rPr lang="en-US" sz="2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Tīkls aug, pievienojoties cilvēkiem / repetitoriem</a:t>
            </a:r>
            <a:endParaRPr lang="en-US" sz="2200" dirty="0"/>
          </a:p>
        </p:txBody>
      </p:sp>
      <p:sp>
        <p:nvSpPr>
          <p:cNvPr id="11" name="Shape 9"/>
          <p:cNvSpPr/>
          <p:nvPr/>
        </p:nvSpPr>
        <p:spPr>
          <a:xfrm>
            <a:off x="7680960" y="1280160"/>
            <a:ext cx="4114800" cy="5303520"/>
          </a:xfrm>
          <a:prstGeom prst="roundRect">
            <a:avLst/>
          </a:prstGeom>
          <a:solidFill>
            <a:srgbClr val="121B2D"/>
          </a:solidFill>
          <a:ln w="12700">
            <a:solidFill>
              <a:srgbClr val="121B2D"/>
            </a:solidFill>
            <a:prstDash val="solid"/>
          </a:ln>
          <a:effectLst>
            <a:outerShdw sx="100000" sy="100000" kx="0" ky="0" algn="bl" rotWithShape="0" blurRad="50800" dist="19050" dir="27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12" name="Text 10"/>
          <p:cNvSpPr/>
          <p:nvPr/>
        </p:nvSpPr>
        <p:spPr>
          <a:xfrm>
            <a:off x="7909560" y="150876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Mezgli + pārsūtīšana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8412480" y="2743200"/>
            <a:ext cx="1005840" cy="-365760"/>
          </a:xfrm>
          <a:prstGeom prst="line">
            <a:avLst/>
          </a:prstGeom>
          <a:noFill/>
          <a:ln w="25400">
            <a:solidFill>
              <a:srgbClr val="4EA8FF"/>
            </a:solidFill>
            <a:prstDash val="solid"/>
          </a:ln>
        </p:spPr>
        <p:txBody>
          <a:bodyPr/>
          <a:p/>
        </p:txBody>
      </p:sp>
      <p:sp>
        <p:nvSpPr>
          <p:cNvPr id="14" name="Shape 12"/>
          <p:cNvSpPr/>
          <p:nvPr/>
        </p:nvSpPr>
        <p:spPr>
          <a:xfrm>
            <a:off x="9418320" y="2377440"/>
            <a:ext cx="1188720" cy="548640"/>
          </a:xfrm>
          <a:prstGeom prst="line">
            <a:avLst/>
          </a:prstGeom>
          <a:noFill/>
          <a:ln w="25400">
            <a:solidFill>
              <a:srgbClr val="4EA8FF"/>
            </a:solidFill>
            <a:prstDash val="solid"/>
          </a:ln>
        </p:spPr>
        <p:txBody>
          <a:bodyPr/>
          <a:p/>
        </p:txBody>
      </p:sp>
      <p:sp>
        <p:nvSpPr>
          <p:cNvPr id="15" name="Shape 13"/>
          <p:cNvSpPr/>
          <p:nvPr/>
        </p:nvSpPr>
        <p:spPr>
          <a:xfrm>
            <a:off x="8412480" y="2743200"/>
            <a:ext cx="502920" cy="1188720"/>
          </a:xfrm>
          <a:prstGeom prst="line">
            <a:avLst/>
          </a:prstGeom>
          <a:noFill/>
          <a:ln w="25400">
            <a:solidFill>
              <a:srgbClr val="33D17A"/>
            </a:solidFill>
            <a:prstDash val="solid"/>
          </a:ln>
        </p:spPr>
        <p:txBody>
          <a:bodyPr/>
          <a:p/>
        </p:txBody>
      </p:sp>
      <p:sp>
        <p:nvSpPr>
          <p:cNvPr id="16" name="Shape 14"/>
          <p:cNvSpPr/>
          <p:nvPr/>
        </p:nvSpPr>
        <p:spPr>
          <a:xfrm>
            <a:off x="8915400" y="3931920"/>
            <a:ext cx="1234440" cy="182880"/>
          </a:xfrm>
          <a:prstGeom prst="line">
            <a:avLst/>
          </a:prstGeom>
          <a:noFill/>
          <a:ln w="25400">
            <a:solidFill>
              <a:srgbClr val="33D17A"/>
            </a:solidFill>
            <a:prstDash val="solid"/>
          </a:ln>
        </p:spPr>
        <p:txBody>
          <a:bodyPr/>
          <a:p/>
        </p:txBody>
      </p:sp>
      <p:sp>
        <p:nvSpPr>
          <p:cNvPr id="17" name="Shape 15"/>
          <p:cNvSpPr/>
          <p:nvPr/>
        </p:nvSpPr>
        <p:spPr>
          <a:xfrm>
            <a:off x="10149840" y="4114800"/>
            <a:ext cx="457200" cy="-1188720"/>
          </a:xfrm>
          <a:prstGeom prst="line">
            <a:avLst/>
          </a:prstGeom>
          <a:noFill/>
          <a:ln w="25400">
            <a:solidFill>
              <a:srgbClr val="4EA8FF"/>
            </a:solidFill>
            <a:prstDash val="solid"/>
          </a:ln>
        </p:spPr>
        <p:txBody>
          <a:bodyPr/>
          <a:p/>
        </p:txBody>
      </p:sp>
      <p:sp>
        <p:nvSpPr>
          <p:cNvPr id="18" name="Shape 16"/>
          <p:cNvSpPr/>
          <p:nvPr/>
        </p:nvSpPr>
        <p:spPr>
          <a:xfrm>
            <a:off x="8915400" y="3931920"/>
            <a:ext cx="411480" cy="1280160"/>
          </a:xfrm>
          <a:prstGeom prst="line">
            <a:avLst/>
          </a:prstGeom>
          <a:noFill/>
          <a:ln w="25400">
            <a:solidFill>
              <a:srgbClr val="4EA8FF"/>
            </a:solidFill>
            <a:prstDash val="solid"/>
          </a:ln>
        </p:spPr>
        <p:txBody>
          <a:bodyPr/>
          <a:p/>
        </p:txBody>
      </p:sp>
      <p:sp>
        <p:nvSpPr>
          <p:cNvPr id="19" name="Shape 17"/>
          <p:cNvSpPr/>
          <p:nvPr/>
        </p:nvSpPr>
        <p:spPr>
          <a:xfrm>
            <a:off x="9326880" y="5212080"/>
            <a:ext cx="822960" cy="-1097280"/>
          </a:xfrm>
          <a:prstGeom prst="line">
            <a:avLst/>
          </a:prstGeom>
          <a:noFill/>
          <a:ln w="25400">
            <a:solidFill>
              <a:srgbClr val="33D17A"/>
            </a:solidFill>
            <a:prstDash val="solid"/>
          </a:ln>
        </p:spPr>
        <p:txBody>
          <a:bodyPr/>
          <a:p/>
        </p:txBody>
      </p:sp>
      <p:sp>
        <p:nvSpPr>
          <p:cNvPr id="20" name="Shape 18"/>
          <p:cNvSpPr/>
          <p:nvPr/>
        </p:nvSpPr>
        <p:spPr>
          <a:xfrm>
            <a:off x="8119872" y="2450592"/>
            <a:ext cx="585216" cy="585216"/>
          </a:xfrm>
          <a:prstGeom prst="ellipse">
            <a:avLst/>
          </a:prstGeom>
          <a:solidFill>
            <a:srgbClr val="33D17A"/>
          </a:solidFill>
          <a:ln w="12700">
            <a:solidFill>
              <a:srgbClr val="FFFFFF"/>
            </a:solidFill>
            <a:prstDash val="solid"/>
          </a:ln>
          <a:effectLst>
            <a:outerShdw sx="100000" sy="100000" kx="0" ky="0" algn="bl" rotWithShape="0" blurRad="25400" dist="12700" dir="27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21" name="Shape 19"/>
          <p:cNvSpPr/>
          <p:nvPr/>
        </p:nvSpPr>
        <p:spPr>
          <a:xfrm>
            <a:off x="9125712" y="2084832"/>
            <a:ext cx="585216" cy="585216"/>
          </a:xfrm>
          <a:prstGeom prst="ellipse">
            <a:avLst/>
          </a:prstGeom>
          <a:solidFill>
            <a:srgbClr val="33D17A"/>
          </a:solidFill>
          <a:ln w="12700">
            <a:solidFill>
              <a:srgbClr val="FFFFFF"/>
            </a:solidFill>
            <a:prstDash val="solid"/>
          </a:ln>
          <a:effectLst>
            <a:outerShdw sx="100000" sy="100000" kx="0" ky="0" algn="bl" rotWithShape="0" blurRad="25400" dist="12700" dir="27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22" name="Shape 20"/>
          <p:cNvSpPr/>
          <p:nvPr/>
        </p:nvSpPr>
        <p:spPr>
          <a:xfrm>
            <a:off x="10314432" y="2633472"/>
            <a:ext cx="585216" cy="585216"/>
          </a:xfrm>
          <a:prstGeom prst="ellipse">
            <a:avLst/>
          </a:prstGeom>
          <a:solidFill>
            <a:srgbClr val="33D17A"/>
          </a:solidFill>
          <a:ln w="12700">
            <a:solidFill>
              <a:srgbClr val="FFFFFF"/>
            </a:solidFill>
            <a:prstDash val="solid"/>
          </a:ln>
          <a:effectLst>
            <a:outerShdw sx="100000" sy="100000" kx="0" ky="0" algn="bl" rotWithShape="0" blurRad="25400" dist="12700" dir="27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23" name="Shape 21"/>
          <p:cNvSpPr/>
          <p:nvPr/>
        </p:nvSpPr>
        <p:spPr>
          <a:xfrm>
            <a:off x="8622792" y="3639312"/>
            <a:ext cx="585216" cy="585216"/>
          </a:xfrm>
          <a:prstGeom prst="ellipse">
            <a:avLst/>
          </a:prstGeom>
          <a:solidFill>
            <a:srgbClr val="33D17A"/>
          </a:solidFill>
          <a:ln w="12700">
            <a:solidFill>
              <a:srgbClr val="FFFFFF"/>
            </a:solidFill>
            <a:prstDash val="solid"/>
          </a:ln>
          <a:effectLst>
            <a:outerShdw sx="100000" sy="100000" kx="0" ky="0" algn="bl" rotWithShape="0" blurRad="25400" dist="12700" dir="27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24" name="Shape 22"/>
          <p:cNvSpPr/>
          <p:nvPr/>
        </p:nvSpPr>
        <p:spPr>
          <a:xfrm>
            <a:off x="9857232" y="3822192"/>
            <a:ext cx="585216" cy="585216"/>
          </a:xfrm>
          <a:prstGeom prst="ellipse">
            <a:avLst/>
          </a:prstGeom>
          <a:solidFill>
            <a:srgbClr val="33D17A"/>
          </a:solidFill>
          <a:ln w="12700">
            <a:solidFill>
              <a:srgbClr val="FFFFFF"/>
            </a:solidFill>
            <a:prstDash val="solid"/>
          </a:ln>
          <a:effectLst>
            <a:outerShdw sx="100000" sy="100000" kx="0" ky="0" algn="bl" rotWithShape="0" blurRad="25400" dist="12700" dir="27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25" name="Shape 23"/>
          <p:cNvSpPr/>
          <p:nvPr/>
        </p:nvSpPr>
        <p:spPr>
          <a:xfrm>
            <a:off x="9034272" y="4919472"/>
            <a:ext cx="585216" cy="585216"/>
          </a:xfrm>
          <a:prstGeom prst="ellipse">
            <a:avLst/>
          </a:prstGeom>
          <a:solidFill>
            <a:srgbClr val="33D17A"/>
          </a:solidFill>
          <a:ln w="12700">
            <a:solidFill>
              <a:srgbClr val="FFFFFF"/>
            </a:solidFill>
            <a:prstDash val="solid"/>
          </a:ln>
          <a:effectLst>
            <a:outerShdw sx="100000" sy="100000" kx="0" ky="0" algn="bl" rotWithShape="0" blurRad="25400" dist="12700" dir="27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26" name="Shape 24"/>
          <p:cNvSpPr/>
          <p:nvPr/>
        </p:nvSpPr>
        <p:spPr>
          <a:xfrm>
            <a:off x="8001000" y="5532120"/>
            <a:ext cx="3657600" cy="777240"/>
          </a:xfrm>
          <a:prstGeom prst="roundRect">
            <a:avLst/>
          </a:prstGeom>
          <a:solidFill>
            <a:srgbClr val="0B1320"/>
          </a:solidFill>
          <a:ln w="12700">
            <a:solidFill>
              <a:srgbClr val="33D17A"/>
            </a:solidFill>
            <a:prstDash val="solid"/>
          </a:ln>
        </p:spPr>
        <p:txBody>
          <a:bodyPr/>
          <a:p/>
        </p:txBody>
      </p:sp>
      <p:sp>
        <p:nvSpPr>
          <p:cNvPr id="27" name="Text 25"/>
          <p:cNvSpPr/>
          <p:nvPr/>
        </p:nvSpPr>
        <p:spPr>
          <a:xfrm>
            <a:off x="8138160" y="5669280"/>
            <a:ext cx="3383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Ziņa: pārlēkā pa mezgliem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320"/>
          </a:solidFill>
          <a:ln w="12700">
            <a:solidFill>
              <a:srgbClr val="0B1320"/>
            </a:solidFill>
            <a:prstDash val="solid"/>
          </a:ln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121B2D"/>
          </a:solidFill>
          <a:ln w="12700">
            <a:solidFill>
              <a:srgbClr val="121B2D"/>
            </a:solidFill>
            <a:prstDash val="solid"/>
          </a:ln>
        </p:spPr>
        <p:txBody>
          <a:bodyPr/>
          <a:p/>
        </p:txBody>
      </p:sp>
      <p:sp>
        <p:nvSpPr>
          <p:cNvPr id="4" name="Text 2"/>
          <p:cNvSpPr/>
          <p:nvPr/>
        </p:nvSpPr>
        <p:spPr>
          <a:xfrm>
            <a:off x="502920" y="109728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Meshtastic vs MeshCore (īss salīdzinājums)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0" y="493776"/>
            <a:ext cx="12191695" cy="27432"/>
          </a:xfrm>
          <a:prstGeom prst="rect">
            <a:avLst/>
          </a:prstGeom>
          <a:solidFill>
            <a:srgbClr val="33D17A"/>
          </a:solidFill>
          <a:ln w="12700">
            <a:solidFill>
              <a:srgbClr val="33D17A"/>
            </a:solidFill>
            <a:prstDash val="solid"/>
          </a:ln>
        </p:spPr>
        <p:txBody>
          <a:bodyPr/>
          <a:p/>
        </p:txBody>
      </p:sp>
      <p:sp>
        <p:nvSpPr>
          <p:cNvPr id="6" name="Text 4"/>
          <p:cNvSpPr/>
          <p:nvPr/>
        </p:nvSpPr>
        <p:spPr>
          <a:xfrm>
            <a:off x="502920" y="868680"/>
            <a:ext cx="1118585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B9C2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Abas sistēmas izmanto LoRa, bet pieeja atšķiras.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502920" y="1463040"/>
            <a:ext cx="5432908" cy="4754880"/>
          </a:xfrm>
          <a:prstGeom prst="roundRect">
            <a:avLst/>
          </a:prstGeom>
          <a:solidFill>
            <a:srgbClr val="121B2D"/>
          </a:solidFill>
          <a:ln w="12700">
            <a:solidFill>
              <a:srgbClr val="121B2D"/>
            </a:solidFill>
            <a:prstDash val="solid"/>
          </a:ln>
          <a:effectLst>
            <a:outerShdw sx="100000" sy="100000" kx="0" ky="0" algn="bl" rotWithShape="0" blurRad="50800" dist="15240" dir="2700000">
              <a:srgbClr val="000000">
                <a:alpha val="22000"/>
              </a:srgbClr>
            </a:outerShdw>
          </a:effectLst>
        </p:spPr>
        <p:txBody>
          <a:bodyPr/>
          <a:p/>
        </p:txBody>
      </p:sp>
      <p:sp>
        <p:nvSpPr>
          <p:cNvPr id="8" name="Shape 6"/>
          <p:cNvSpPr/>
          <p:nvPr/>
        </p:nvSpPr>
        <p:spPr>
          <a:xfrm>
            <a:off x="502920" y="1463040"/>
            <a:ext cx="5432908" cy="640080"/>
          </a:xfrm>
          <a:prstGeom prst="rect">
            <a:avLst/>
          </a:prstGeom>
          <a:solidFill>
            <a:srgbClr val="4EA8FF">
              <a:alpha val="85000"/>
            </a:srgbClr>
          </a:solidFill>
          <a:ln w="12700">
            <a:solidFill>
              <a:srgbClr val="4EA8FF"/>
            </a:solidFill>
            <a:prstDash val="solid"/>
          </a:ln>
        </p:spPr>
        <p:txBody>
          <a:bodyPr/>
          <a:p/>
        </p:txBody>
      </p:sp>
      <p:sp>
        <p:nvSpPr>
          <p:cNvPr id="9" name="Text 7"/>
          <p:cNvSpPr/>
          <p:nvPr/>
        </p:nvSpPr>
        <p:spPr>
          <a:xfrm>
            <a:off x="1234440" y="1600200"/>
            <a:ext cx="442706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Meshtastic</a:t>
            </a:r>
            <a:endParaRPr lang="en-US" sz="2200" dirty="0"/>
          </a:p>
        </p:txBody>
      </p:sp>
      <p:pic>
        <p:nvPicPr>
          <p:cNvPr id="10" name="Image 0" descr="/mnt/data/lora_meshcore_assets/meshtastic_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" y="1554480"/>
            <a:ext cx="502920" cy="502920"/>
          </a:xfrm>
          <a:prstGeom prst="rect">
            <a:avLst/>
          </a:prstGeom>
        </p:spPr>
      </p:pic>
      <p:sp>
        <p:nvSpPr>
          <p:cNvPr id="11" name="Shape 8"/>
          <p:cNvSpPr/>
          <p:nvPr/>
        </p:nvSpPr>
        <p:spPr>
          <a:xfrm>
            <a:off x="6255868" y="1463040"/>
            <a:ext cx="5432908" cy="4754880"/>
          </a:xfrm>
          <a:prstGeom prst="roundRect">
            <a:avLst/>
          </a:prstGeom>
          <a:solidFill>
            <a:srgbClr val="121B2D"/>
          </a:solidFill>
          <a:ln w="12700">
            <a:solidFill>
              <a:srgbClr val="121B2D"/>
            </a:solidFill>
            <a:prstDash val="solid"/>
          </a:ln>
          <a:effectLst>
            <a:outerShdw sx="100000" sy="100000" kx="0" ky="0" algn="bl" rotWithShape="0" blurRad="50800" dist="15240" dir="2700000">
              <a:srgbClr val="000000">
                <a:alpha val="22000"/>
              </a:srgbClr>
            </a:outerShdw>
          </a:effectLst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6255868" y="1463040"/>
            <a:ext cx="5432908" cy="640080"/>
          </a:xfrm>
          <a:prstGeom prst="rect">
            <a:avLst/>
          </a:prstGeom>
          <a:solidFill>
            <a:srgbClr val="33D17A">
              <a:alpha val="85000"/>
            </a:srgbClr>
          </a:solidFill>
          <a:ln w="12700">
            <a:solidFill>
              <a:srgbClr val="33D17A"/>
            </a:solidFill>
            <a:prstDash val="solid"/>
          </a:ln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6987388" y="1600200"/>
            <a:ext cx="442706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MeshCore</a:t>
            </a:r>
            <a:endParaRPr lang="en-US" sz="2200" dirty="0"/>
          </a:p>
        </p:txBody>
      </p:sp>
      <p:sp>
        <p:nvSpPr>
          <p:cNvPr id="14" name="Shape 11"/>
          <p:cNvSpPr/>
          <p:nvPr/>
        </p:nvSpPr>
        <p:spPr>
          <a:xfrm>
            <a:off x="6438748" y="1609344"/>
            <a:ext cx="438912" cy="438912"/>
          </a:xfrm>
          <a:prstGeom prst="ellipse">
            <a:avLst/>
          </a:prstGeom>
          <a:solidFill>
            <a:srgbClr val="0B1320"/>
          </a:solidFill>
          <a:ln w="12700">
            <a:solidFill>
              <a:srgbClr val="0B1320"/>
            </a:solidFill>
            <a:prstDash val="solid"/>
          </a:ln>
        </p:spPr>
        <p:txBody>
          <a:bodyPr/>
          <a:p/>
        </p:txBody>
      </p:sp>
      <p:sp>
        <p:nvSpPr>
          <p:cNvPr id="15" name="Text 12"/>
          <p:cNvSpPr/>
          <p:nvPr/>
        </p:nvSpPr>
        <p:spPr>
          <a:xfrm>
            <a:off x="777240" y="2286000"/>
            <a:ext cx="4884268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Plaša kopiena, viegla iesācējiem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Daudzi mezgli var pārsūtīt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Hop limits parasti mazāks (noklus. 3)</a:t>
            </a:r>
            <a:endParaRPr lang="en-US" sz="1600" dirty="0"/>
          </a:p>
        </p:txBody>
      </p:sp>
      <p:sp>
        <p:nvSpPr>
          <p:cNvPr id="16" name="Text 13"/>
          <p:cNvSpPr/>
          <p:nvPr/>
        </p:nvSpPr>
        <p:spPr>
          <a:xfrm>
            <a:off x="6530188" y="2286000"/>
            <a:ext cx="4884268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Mērķē uz “klusu”, efektīvu maršrutēšanu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“Companion” nepārsūta; pārsūta repetitori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Hop limits līdz 64</a:t>
            </a:r>
            <a:endParaRPr lang="en-US" sz="1600" dirty="0"/>
          </a:p>
        </p:txBody>
      </p:sp>
      <p:sp>
        <p:nvSpPr>
          <p:cNvPr id="17" name="Shape 14"/>
          <p:cNvSpPr/>
          <p:nvPr/>
        </p:nvSpPr>
        <p:spPr>
          <a:xfrm>
            <a:off x="731520" y="3703320"/>
            <a:ext cx="10728655" cy="36576"/>
          </a:xfrm>
          <a:prstGeom prst="rect">
            <a:avLst/>
          </a:prstGeom>
          <a:solidFill>
            <a:srgbClr val="0B1320"/>
          </a:solidFill>
          <a:ln w="12700">
            <a:solidFill>
              <a:srgbClr val="0B1320"/>
            </a:solidFill>
            <a:prstDash val="solid"/>
          </a:ln>
        </p:spPr>
        <p:txBody>
          <a:bodyPr/>
          <a:p/>
        </p:txBody>
      </p:sp>
      <p:sp>
        <p:nvSpPr>
          <p:cNvPr id="18" name="Text 15"/>
          <p:cNvSpPr/>
          <p:nvPr/>
        </p:nvSpPr>
        <p:spPr>
          <a:xfrm>
            <a:off x="777240" y="3886200"/>
            <a:ext cx="4884268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t>• Vairāk telemetrijas/“čatošana” (atkarīgs no iestat.)</a:t>
            </a:r>
          </a:p>
        </p:txBody>
      </p:sp>
      <p:sp>
        <p:nvSpPr>
          <p:cNvPr id="19" name="Text 16"/>
          <p:cNvSpPr/>
          <p:nvPr/>
        </p:nvSpPr>
        <p:spPr>
          <a:xfrm>
            <a:off x="6530188" y="3886200"/>
            <a:ext cx="4884268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B9C2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Telemetriju sūta reti; var “pull” pēc pieprasījuma</a:t>
            </a:r>
            <a:endParaRPr lang="en-US" sz="1600" dirty="0"/>
          </a:p>
        </p:txBody>
      </p:sp>
      <p:sp>
        <p:nvSpPr>
          <p:cNvPr id="20" name="Text 17"/>
          <p:cNvSpPr/>
          <p:nvPr/>
        </p:nvSpPr>
        <p:spPr>
          <a:xfrm>
            <a:off x="777240" y="4343400"/>
            <a:ext cx="4884268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B9C2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“Store &amp; Forward” (dažām ierīcēm)</a:t>
            </a:r>
            <a:endParaRPr lang="en-US" sz="1600" dirty="0"/>
          </a:p>
        </p:txBody>
      </p:sp>
      <p:sp>
        <p:nvSpPr>
          <p:cNvPr id="21" name="Text 18"/>
          <p:cNvSpPr/>
          <p:nvPr/>
        </p:nvSpPr>
        <p:spPr>
          <a:xfrm>
            <a:off x="6530188" y="4343400"/>
            <a:ext cx="4884268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B9C2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“Room server” (BBS tipa ziņojumu dēlis)</a:t>
            </a:r>
            <a:endParaRPr lang="en-US" sz="1600" dirty="0"/>
          </a:p>
        </p:txBody>
      </p:sp>
      <p:sp>
        <p:nvSpPr>
          <p:cNvPr id="22" name="Shape 19"/>
          <p:cNvSpPr/>
          <p:nvPr/>
        </p:nvSpPr>
        <p:spPr>
          <a:xfrm>
            <a:off x="502920" y="6263640"/>
            <a:ext cx="11185855" cy="457200"/>
          </a:xfrm>
          <a:prstGeom prst="roundRect">
            <a:avLst/>
          </a:prstGeom>
          <a:solidFill>
            <a:srgbClr val="0B1320"/>
          </a:solidFill>
          <a:ln w="12700">
            <a:solidFill>
              <a:srgbClr val="33D17A"/>
            </a:solidFill>
            <a:prstDash val="solid"/>
          </a:ln>
        </p:spPr>
        <p:txBody>
          <a:bodyPr/>
          <a:p/>
        </p:txBody>
      </p:sp>
      <p:sp>
        <p:nvSpPr>
          <p:cNvPr id="23" name="Text 20"/>
          <p:cNvSpPr/>
          <p:nvPr/>
        </p:nvSpPr>
        <p:spPr>
          <a:xfrm>
            <a:off x="731520" y="6364224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Praktiski: aparatūra bieži ir tā pati — atšķiras programmatūra un tīkla “kultūra”.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320"/>
          </a:solidFill>
          <a:ln w="12700">
            <a:solidFill>
              <a:srgbClr val="0B1320"/>
            </a:solidFill>
            <a:prstDash val="solid"/>
          </a:ln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121B2D"/>
          </a:solidFill>
          <a:ln w="12700">
            <a:solidFill>
              <a:srgbClr val="121B2D"/>
            </a:solidFill>
            <a:prstDash val="solid"/>
          </a:ln>
        </p:spPr>
        <p:txBody>
          <a:bodyPr/>
          <a:p/>
        </p:txBody>
      </p:sp>
      <p:sp>
        <p:nvSpPr>
          <p:cNvPr id="4" name="Text 2"/>
          <p:cNvSpPr/>
          <p:nvPr/>
        </p:nvSpPr>
        <p:spPr>
          <a:xfrm>
            <a:off x="502920" y="109728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Kas ir MeshCore?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0" y="493776"/>
            <a:ext cx="12191695" cy="27432"/>
          </a:xfrm>
          <a:prstGeom prst="rect">
            <a:avLst/>
          </a:prstGeom>
          <a:solidFill>
            <a:srgbClr val="33D17A"/>
          </a:solidFill>
          <a:ln w="12700">
            <a:solidFill>
              <a:srgbClr val="33D17A"/>
            </a:solidFill>
            <a:prstDash val="solid"/>
          </a:ln>
        </p:spPr>
        <p:txBody>
          <a:bodyPr/>
          <a:p/>
        </p:txBody>
      </p:sp>
      <p:sp>
        <p:nvSpPr>
          <p:cNvPr id="6" name="Text 4"/>
          <p:cNvSpPr/>
          <p:nvPr/>
        </p:nvSpPr>
        <p:spPr>
          <a:xfrm>
            <a:off x="502920" y="914400"/>
            <a:ext cx="74066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MeshCore = droša teksta ziņapmaiņa pa LoRa ar maršrutēšanu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502920" y="1600200"/>
            <a:ext cx="7406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B9C2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Oficiāli: daudzplatformu sistēma īsām, šifrētām ziņām, izmantojot LoRa aparatūru.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502920" y="2240280"/>
            <a:ext cx="2130552" cy="411480"/>
          </a:xfrm>
          <a:prstGeom prst="roundRect">
            <a:avLst/>
          </a:prstGeom>
          <a:solidFill>
            <a:srgbClr val="121B2D"/>
          </a:solidFill>
          <a:ln w="12700">
            <a:solidFill>
              <a:srgbClr val="33D17A"/>
            </a:solidFill>
            <a:prstDash val="solid"/>
          </a:ln>
        </p:spPr>
        <p:txBody>
          <a:bodyPr/>
          <a:p/>
        </p:txBody>
      </p:sp>
      <p:sp>
        <p:nvSpPr>
          <p:cNvPr id="9" name="Text 7"/>
          <p:cNvSpPr/>
          <p:nvPr/>
        </p:nvSpPr>
        <p:spPr>
          <a:xfrm>
            <a:off x="685800" y="2331720"/>
            <a:ext cx="176479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3D1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Lomas tīklā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02920" y="2788920"/>
            <a:ext cx="7040880" cy="135483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t>Kompanjona radio (pie telefona ar Bluetooth)</a:t>
            </a:r>
          </a:p>
          <a:p>
            <a:r>
              <a:t>Repetitors (“repeater” — pārsūta paketes tālāk)</a:t>
            </a:r>
          </a:p>
          <a:p>
            <a:r>
              <a:t>“Room server” (ziņojumu dēlis / “istaba”)</a:t>
            </a:r>
          </a:p>
        </p:txBody>
      </p:sp>
      <p:sp>
        <p:nvSpPr>
          <p:cNvPr id="11" name="Shape 9"/>
          <p:cNvSpPr/>
          <p:nvPr/>
        </p:nvSpPr>
        <p:spPr>
          <a:xfrm>
            <a:off x="8229600" y="1463040"/>
            <a:ext cx="3566160" cy="5394960"/>
          </a:xfrm>
          <a:prstGeom prst="roundRect">
            <a:avLst/>
          </a:prstGeom>
          <a:solidFill>
            <a:srgbClr val="121B2D"/>
          </a:solidFill>
          <a:ln w="12700">
            <a:solidFill>
              <a:srgbClr val="121B2D"/>
            </a:solidFill>
            <a:prstDash val="solid"/>
          </a:ln>
          <a:effectLst>
            <a:outerShdw sx="100000" sy="100000" kx="0" ky="0" algn="bl" rotWithShape="0" blurRad="50800" dist="19050" dir="2700000">
              <a:srgbClr val="000000">
                <a:alpha val="28000"/>
              </a:srgbClr>
            </a:outerShdw>
          </a:effectLst>
        </p:spPr>
        <p:txBody>
          <a:bodyPr/>
          <a:p/>
        </p:txBody>
      </p:sp>
      <p:pic>
        <p:nvPicPr>
          <p:cNvPr id="12" name="Image 0" descr="/mnt/data/lora_meshcore_assets/meshcore_app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945518" y="2057400"/>
            <a:ext cx="2134324" cy="4617720"/>
          </a:xfrm>
          <a:prstGeom prst="rect">
            <a:avLst/>
          </a:prstGeom>
        </p:spPr>
      </p:pic>
      <p:sp>
        <p:nvSpPr>
          <p:cNvPr id="13" name="Shape 10"/>
          <p:cNvSpPr/>
          <p:nvPr/>
        </p:nvSpPr>
        <p:spPr>
          <a:xfrm>
            <a:off x="8229600" y="1463040"/>
            <a:ext cx="3566160" cy="502920"/>
          </a:xfrm>
          <a:prstGeom prst="roundRect">
            <a:avLst/>
          </a:prstGeom>
          <a:solidFill>
            <a:srgbClr val="33D17A">
              <a:alpha val="85000"/>
            </a:srgbClr>
          </a:solidFill>
          <a:ln w="12700">
            <a:solidFill>
              <a:srgbClr val="33D17A"/>
            </a:solidFill>
            <a:prstDash val="solid"/>
          </a:ln>
        </p:spPr>
        <p:txBody>
          <a:bodyPr/>
          <a:p/>
        </p:txBody>
      </p:sp>
      <p:sp>
        <p:nvSpPr>
          <p:cNvPr id="14" name="Text 11"/>
          <p:cNvSpPr/>
          <p:nvPr/>
        </p:nvSpPr>
        <p:spPr>
          <a:xfrm>
            <a:off x="8366760" y="1572768"/>
            <a:ext cx="3291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Kompanjona lietotne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LoRa un MeshCore — ievads</dc:subject>
  <dc:creator>ChatGPT</dc:creator>
  <cp:lastModifiedBy>ChatGPT</cp:lastModifiedBy>
  <cp:revision>1</cp:revision>
  <dcterms:created xsi:type="dcterms:W3CDTF">2026-02-23T11:04:13Z</dcterms:created>
  <dcterms:modified xsi:type="dcterms:W3CDTF">2026-02-23T11:04:13Z</dcterms:modified>
</cp:coreProperties>
</file>